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40.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42.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2"/>
  </p:notesMasterIdLst>
  <p:sldIdLst>
    <p:sldId id="256" r:id="rId2"/>
    <p:sldId id="259" r:id="rId3"/>
    <p:sldId id="306" r:id="rId4"/>
    <p:sldId id="257" r:id="rId5"/>
    <p:sldId id="260" r:id="rId6"/>
    <p:sldId id="261" r:id="rId7"/>
    <p:sldId id="262" r:id="rId8"/>
    <p:sldId id="263" r:id="rId9"/>
    <p:sldId id="303" r:id="rId10"/>
    <p:sldId id="264" r:id="rId11"/>
    <p:sldId id="265" r:id="rId12"/>
    <p:sldId id="266" r:id="rId13"/>
    <p:sldId id="267" r:id="rId14"/>
    <p:sldId id="268" r:id="rId15"/>
    <p:sldId id="270" r:id="rId16"/>
    <p:sldId id="269" r:id="rId17"/>
    <p:sldId id="271" r:id="rId18"/>
    <p:sldId id="272" r:id="rId19"/>
    <p:sldId id="299" r:id="rId20"/>
    <p:sldId id="273" r:id="rId21"/>
    <p:sldId id="284" r:id="rId22"/>
    <p:sldId id="274" r:id="rId23"/>
    <p:sldId id="307" r:id="rId24"/>
    <p:sldId id="308" r:id="rId25"/>
    <p:sldId id="309" r:id="rId26"/>
    <p:sldId id="285" r:id="rId27"/>
    <p:sldId id="277" r:id="rId28"/>
    <p:sldId id="286" r:id="rId29"/>
    <p:sldId id="278" r:id="rId30"/>
    <p:sldId id="279" r:id="rId31"/>
    <p:sldId id="280" r:id="rId32"/>
    <p:sldId id="281" r:id="rId33"/>
    <p:sldId id="282" r:id="rId34"/>
    <p:sldId id="283" r:id="rId35"/>
    <p:sldId id="287" r:id="rId36"/>
    <p:sldId id="288" r:id="rId37"/>
    <p:sldId id="289" r:id="rId38"/>
    <p:sldId id="290" r:id="rId39"/>
    <p:sldId id="291" r:id="rId40"/>
    <p:sldId id="292" r:id="rId41"/>
    <p:sldId id="293" r:id="rId42"/>
    <p:sldId id="294" r:id="rId43"/>
    <p:sldId id="305" r:id="rId44"/>
    <p:sldId id="295" r:id="rId45"/>
    <p:sldId id="296" r:id="rId46"/>
    <p:sldId id="297" r:id="rId47"/>
    <p:sldId id="298" r:id="rId48"/>
    <p:sldId id="300" r:id="rId49"/>
    <p:sldId id="310" r:id="rId50"/>
    <p:sldId id="311"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230" autoAdjust="0"/>
  </p:normalViewPr>
  <p:slideViewPr>
    <p:cSldViewPr snapToGrid="0">
      <p:cViewPr varScale="1">
        <p:scale>
          <a:sx n="57" d="100"/>
          <a:sy n="57" d="100"/>
        </p:scale>
        <p:origin x="11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8540E3-737C-4C1F-B72E-621BBBB4F3E2}" type="doc">
      <dgm:prSet loTypeId="urn:microsoft.com/office/officeart/2018/2/layout/IconLabelList" loCatId="icon" qsTypeId="urn:microsoft.com/office/officeart/2005/8/quickstyle/simple4" qsCatId="simple" csTypeId="urn:microsoft.com/office/officeart/2018/5/colors/Iconchunking_neutralbg_colorful1" csCatId="colorful" phldr="1"/>
      <dgm:spPr/>
      <dgm:t>
        <a:bodyPr/>
        <a:lstStyle/>
        <a:p>
          <a:endParaRPr lang="en-US"/>
        </a:p>
      </dgm:t>
    </dgm:pt>
    <dgm:pt modelId="{F75D8EBD-E6D2-491F-8F3C-8BB3CC42D90B}">
      <dgm:prSet custT="1"/>
      <dgm:spPr/>
      <dgm:t>
        <a:bodyPr/>
        <a:lstStyle/>
        <a:p>
          <a:r>
            <a:rPr lang="en-US" sz="2400" b="1" dirty="0">
              <a:latin typeface="Rockwell" panose="02060603020205020403" pitchFamily="18" charset="0"/>
            </a:rPr>
            <a:t>Why do you care about this issue ?</a:t>
          </a:r>
        </a:p>
      </dgm:t>
    </dgm:pt>
    <dgm:pt modelId="{C89F30E4-D6B5-486E-B9C5-ADFFEFE2A229}" type="parTrans" cxnId="{3DFD9BC7-FDE6-40CA-A908-4029FD98F77D}">
      <dgm:prSet/>
      <dgm:spPr/>
      <dgm:t>
        <a:bodyPr/>
        <a:lstStyle/>
        <a:p>
          <a:endParaRPr lang="en-US"/>
        </a:p>
      </dgm:t>
    </dgm:pt>
    <dgm:pt modelId="{195092BD-3C11-4575-8FC0-DF4396C6B885}" type="sibTrans" cxnId="{3DFD9BC7-FDE6-40CA-A908-4029FD98F77D}">
      <dgm:prSet phldrT="1" phldr="0"/>
      <dgm:spPr/>
      <dgm:t>
        <a:bodyPr/>
        <a:lstStyle/>
        <a:p>
          <a:endParaRPr lang="en-US"/>
        </a:p>
      </dgm:t>
    </dgm:pt>
    <dgm:pt modelId="{CBEDA61E-0472-4875-BD9A-D688F33F1B33}">
      <dgm:prSet custT="1"/>
      <dgm:spPr/>
      <dgm:t>
        <a:bodyPr/>
        <a:lstStyle/>
        <a:p>
          <a:r>
            <a:rPr lang="en-US" sz="2400" b="1" dirty="0">
              <a:latin typeface="Rockwell" panose="02060603020205020403" pitchFamily="18" charset="0"/>
            </a:rPr>
            <a:t>What can be done about this issue?</a:t>
          </a:r>
        </a:p>
      </dgm:t>
    </dgm:pt>
    <dgm:pt modelId="{BAD726D2-7E02-4AB1-BFF6-2612CC76F304}" type="parTrans" cxnId="{8F019B8C-E866-47CE-96CA-E2D00A2969A7}">
      <dgm:prSet/>
      <dgm:spPr/>
      <dgm:t>
        <a:bodyPr/>
        <a:lstStyle/>
        <a:p>
          <a:endParaRPr lang="en-US"/>
        </a:p>
      </dgm:t>
    </dgm:pt>
    <dgm:pt modelId="{FB59C1F5-FB24-4493-9AF5-7C9CD91C450B}" type="sibTrans" cxnId="{8F019B8C-E866-47CE-96CA-E2D00A2969A7}">
      <dgm:prSet phldrT="2" phldr="0"/>
      <dgm:spPr/>
      <dgm:t>
        <a:bodyPr/>
        <a:lstStyle/>
        <a:p>
          <a:endParaRPr lang="en-US"/>
        </a:p>
      </dgm:t>
    </dgm:pt>
    <dgm:pt modelId="{6F47F4AA-62F5-449E-A23B-E02EC05C7BBC}">
      <dgm:prSet custT="1"/>
      <dgm:spPr/>
      <dgm:t>
        <a:bodyPr/>
        <a:lstStyle/>
        <a:p>
          <a:r>
            <a:rPr lang="en-US" sz="2400" b="1" dirty="0">
              <a:latin typeface="Rockwell" panose="02060603020205020403" pitchFamily="18" charset="0"/>
            </a:rPr>
            <a:t>How can the person you are speaking with help?</a:t>
          </a:r>
        </a:p>
      </dgm:t>
    </dgm:pt>
    <dgm:pt modelId="{FF9279BD-D79D-48DB-B896-3F19270F4B3D}" type="parTrans" cxnId="{900F9D88-D641-4761-84B8-34110B279F90}">
      <dgm:prSet/>
      <dgm:spPr/>
      <dgm:t>
        <a:bodyPr/>
        <a:lstStyle/>
        <a:p>
          <a:endParaRPr lang="en-US"/>
        </a:p>
      </dgm:t>
    </dgm:pt>
    <dgm:pt modelId="{FBDA3CCC-EC9F-48FF-B53E-16D41979E37A}" type="sibTrans" cxnId="{900F9D88-D641-4761-84B8-34110B279F90}">
      <dgm:prSet phldrT="3" phldr="0"/>
      <dgm:spPr/>
      <dgm:t>
        <a:bodyPr/>
        <a:lstStyle/>
        <a:p>
          <a:endParaRPr lang="en-US"/>
        </a:p>
      </dgm:t>
    </dgm:pt>
    <dgm:pt modelId="{EB994E5D-A8AD-404D-AD5D-AF39245B4F12}" type="pres">
      <dgm:prSet presAssocID="{E18540E3-737C-4C1F-B72E-621BBBB4F3E2}" presName="root" presStyleCnt="0">
        <dgm:presLayoutVars>
          <dgm:dir/>
          <dgm:resizeHandles val="exact"/>
        </dgm:presLayoutVars>
      </dgm:prSet>
      <dgm:spPr/>
    </dgm:pt>
    <dgm:pt modelId="{DB83960A-8B3B-4B7E-85C0-B4C3624C701F}" type="pres">
      <dgm:prSet presAssocID="{F75D8EBD-E6D2-491F-8F3C-8BB3CC42D90B}" presName="compNode" presStyleCnt="0"/>
      <dgm:spPr/>
    </dgm:pt>
    <dgm:pt modelId="{8156807E-6DAA-412E-852D-13558BFBE47D}" type="pres">
      <dgm:prSet presAssocID="{F75D8EBD-E6D2-491F-8F3C-8BB3CC42D90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AB6DBC55-CFA3-4331-A7FA-F35183301ECF}" type="pres">
      <dgm:prSet presAssocID="{F75D8EBD-E6D2-491F-8F3C-8BB3CC42D90B}" presName="spaceRect" presStyleCnt="0"/>
      <dgm:spPr/>
    </dgm:pt>
    <dgm:pt modelId="{E2426479-3E61-4FA1-9E57-D9B5024E1814}" type="pres">
      <dgm:prSet presAssocID="{F75D8EBD-E6D2-491F-8F3C-8BB3CC42D90B}" presName="textRect" presStyleLbl="revTx" presStyleIdx="0" presStyleCnt="3">
        <dgm:presLayoutVars>
          <dgm:chMax val="1"/>
          <dgm:chPref val="1"/>
        </dgm:presLayoutVars>
      </dgm:prSet>
      <dgm:spPr/>
    </dgm:pt>
    <dgm:pt modelId="{05B67A0A-DDDA-49C6-B56E-8D1572E88593}" type="pres">
      <dgm:prSet presAssocID="{195092BD-3C11-4575-8FC0-DF4396C6B885}" presName="sibTrans" presStyleCnt="0"/>
      <dgm:spPr/>
    </dgm:pt>
    <dgm:pt modelId="{83F456F3-D4C5-4DF8-AEB3-832CD302712D}" type="pres">
      <dgm:prSet presAssocID="{CBEDA61E-0472-4875-BD9A-D688F33F1B33}" presName="compNode" presStyleCnt="0"/>
      <dgm:spPr/>
    </dgm:pt>
    <dgm:pt modelId="{648ECE00-7D59-4AB3-9A12-8B7243EAF08F}" type="pres">
      <dgm:prSet presAssocID="{CBEDA61E-0472-4875-BD9A-D688F33F1B3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6F98A4C-B560-42BB-B056-9456D6716AC7}" type="pres">
      <dgm:prSet presAssocID="{CBEDA61E-0472-4875-BD9A-D688F33F1B33}" presName="spaceRect" presStyleCnt="0"/>
      <dgm:spPr/>
    </dgm:pt>
    <dgm:pt modelId="{511B5464-8469-4162-88A1-F00930D15824}" type="pres">
      <dgm:prSet presAssocID="{CBEDA61E-0472-4875-BD9A-D688F33F1B33}" presName="textRect" presStyleLbl="revTx" presStyleIdx="1" presStyleCnt="3">
        <dgm:presLayoutVars>
          <dgm:chMax val="1"/>
          <dgm:chPref val="1"/>
        </dgm:presLayoutVars>
      </dgm:prSet>
      <dgm:spPr/>
    </dgm:pt>
    <dgm:pt modelId="{F86C682A-4533-481A-AAD7-1908E6E2803F}" type="pres">
      <dgm:prSet presAssocID="{FB59C1F5-FB24-4493-9AF5-7C9CD91C450B}" presName="sibTrans" presStyleCnt="0"/>
      <dgm:spPr/>
    </dgm:pt>
    <dgm:pt modelId="{153C6334-024D-4BF3-872B-7FD43602A8DC}" type="pres">
      <dgm:prSet presAssocID="{6F47F4AA-62F5-449E-A23B-E02EC05C7BBC}" presName="compNode" presStyleCnt="0"/>
      <dgm:spPr/>
    </dgm:pt>
    <dgm:pt modelId="{77970664-164D-472D-AA83-CF2B04C36D0E}" type="pres">
      <dgm:prSet presAssocID="{6F47F4AA-62F5-449E-A23B-E02EC05C7B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ard Room"/>
        </a:ext>
      </dgm:extLst>
    </dgm:pt>
    <dgm:pt modelId="{97F9D58C-90A5-4117-A1DB-E7C6677C0ED9}" type="pres">
      <dgm:prSet presAssocID="{6F47F4AA-62F5-449E-A23B-E02EC05C7BBC}" presName="spaceRect" presStyleCnt="0"/>
      <dgm:spPr/>
    </dgm:pt>
    <dgm:pt modelId="{F51F95AA-E310-4F4A-BC16-8A704275659E}" type="pres">
      <dgm:prSet presAssocID="{6F47F4AA-62F5-449E-A23B-E02EC05C7BBC}" presName="textRect" presStyleLbl="revTx" presStyleIdx="2" presStyleCnt="3" custScaleX="111646">
        <dgm:presLayoutVars>
          <dgm:chMax val="1"/>
          <dgm:chPref val="1"/>
        </dgm:presLayoutVars>
      </dgm:prSet>
      <dgm:spPr/>
    </dgm:pt>
  </dgm:ptLst>
  <dgm:cxnLst>
    <dgm:cxn modelId="{87C2151C-D90E-46C9-9EF8-4A2710C2DE9A}" type="presOf" srcId="{E18540E3-737C-4C1F-B72E-621BBBB4F3E2}" destId="{EB994E5D-A8AD-404D-AD5D-AF39245B4F12}" srcOrd="0" destOrd="0" presId="urn:microsoft.com/office/officeart/2018/2/layout/IconLabelList"/>
    <dgm:cxn modelId="{900F9D88-D641-4761-84B8-34110B279F90}" srcId="{E18540E3-737C-4C1F-B72E-621BBBB4F3E2}" destId="{6F47F4AA-62F5-449E-A23B-E02EC05C7BBC}" srcOrd="2" destOrd="0" parTransId="{FF9279BD-D79D-48DB-B896-3F19270F4B3D}" sibTransId="{FBDA3CCC-EC9F-48FF-B53E-16D41979E37A}"/>
    <dgm:cxn modelId="{8F019B8C-E866-47CE-96CA-E2D00A2969A7}" srcId="{E18540E3-737C-4C1F-B72E-621BBBB4F3E2}" destId="{CBEDA61E-0472-4875-BD9A-D688F33F1B33}" srcOrd="1" destOrd="0" parTransId="{BAD726D2-7E02-4AB1-BFF6-2612CC76F304}" sibTransId="{FB59C1F5-FB24-4493-9AF5-7C9CD91C450B}"/>
    <dgm:cxn modelId="{3DFD9BC7-FDE6-40CA-A908-4029FD98F77D}" srcId="{E18540E3-737C-4C1F-B72E-621BBBB4F3E2}" destId="{F75D8EBD-E6D2-491F-8F3C-8BB3CC42D90B}" srcOrd="0" destOrd="0" parTransId="{C89F30E4-D6B5-486E-B9C5-ADFFEFE2A229}" sibTransId="{195092BD-3C11-4575-8FC0-DF4396C6B885}"/>
    <dgm:cxn modelId="{ED55CEC8-8977-44A3-AB9E-111E8C42E9E1}" type="presOf" srcId="{CBEDA61E-0472-4875-BD9A-D688F33F1B33}" destId="{511B5464-8469-4162-88A1-F00930D15824}" srcOrd="0" destOrd="0" presId="urn:microsoft.com/office/officeart/2018/2/layout/IconLabelList"/>
    <dgm:cxn modelId="{979A75EC-E8F9-4853-B2AE-1D804C3D4DBC}" type="presOf" srcId="{F75D8EBD-E6D2-491F-8F3C-8BB3CC42D90B}" destId="{E2426479-3E61-4FA1-9E57-D9B5024E1814}" srcOrd="0" destOrd="0" presId="urn:microsoft.com/office/officeart/2018/2/layout/IconLabelList"/>
    <dgm:cxn modelId="{7D722BF2-953F-49D1-A15A-750F81C67B6F}" type="presOf" srcId="{6F47F4AA-62F5-449E-A23B-E02EC05C7BBC}" destId="{F51F95AA-E310-4F4A-BC16-8A704275659E}" srcOrd="0" destOrd="0" presId="urn:microsoft.com/office/officeart/2018/2/layout/IconLabelList"/>
    <dgm:cxn modelId="{B870A573-D1E6-4E9D-9BA9-5EAA47195EF7}" type="presParOf" srcId="{EB994E5D-A8AD-404D-AD5D-AF39245B4F12}" destId="{DB83960A-8B3B-4B7E-85C0-B4C3624C701F}" srcOrd="0" destOrd="0" presId="urn:microsoft.com/office/officeart/2018/2/layout/IconLabelList"/>
    <dgm:cxn modelId="{82A6D220-7582-49CA-AB68-4EA0E7BB3B97}" type="presParOf" srcId="{DB83960A-8B3B-4B7E-85C0-B4C3624C701F}" destId="{8156807E-6DAA-412E-852D-13558BFBE47D}" srcOrd="0" destOrd="0" presId="urn:microsoft.com/office/officeart/2018/2/layout/IconLabelList"/>
    <dgm:cxn modelId="{224B3DEC-8550-4AB0-A949-C721DCAF2B97}" type="presParOf" srcId="{DB83960A-8B3B-4B7E-85C0-B4C3624C701F}" destId="{AB6DBC55-CFA3-4331-A7FA-F35183301ECF}" srcOrd="1" destOrd="0" presId="urn:microsoft.com/office/officeart/2018/2/layout/IconLabelList"/>
    <dgm:cxn modelId="{09BBA3ED-76A0-4F96-9220-312903362883}" type="presParOf" srcId="{DB83960A-8B3B-4B7E-85C0-B4C3624C701F}" destId="{E2426479-3E61-4FA1-9E57-D9B5024E1814}" srcOrd="2" destOrd="0" presId="urn:microsoft.com/office/officeart/2018/2/layout/IconLabelList"/>
    <dgm:cxn modelId="{99913331-2874-457F-AC28-85169C028E1A}" type="presParOf" srcId="{EB994E5D-A8AD-404D-AD5D-AF39245B4F12}" destId="{05B67A0A-DDDA-49C6-B56E-8D1572E88593}" srcOrd="1" destOrd="0" presId="urn:microsoft.com/office/officeart/2018/2/layout/IconLabelList"/>
    <dgm:cxn modelId="{B2D9C903-9F2A-43A5-B776-5630F6C1CFA1}" type="presParOf" srcId="{EB994E5D-A8AD-404D-AD5D-AF39245B4F12}" destId="{83F456F3-D4C5-4DF8-AEB3-832CD302712D}" srcOrd="2" destOrd="0" presId="urn:microsoft.com/office/officeart/2018/2/layout/IconLabelList"/>
    <dgm:cxn modelId="{C81F2CE2-52B9-49C8-8088-7393D44595EC}" type="presParOf" srcId="{83F456F3-D4C5-4DF8-AEB3-832CD302712D}" destId="{648ECE00-7D59-4AB3-9A12-8B7243EAF08F}" srcOrd="0" destOrd="0" presId="urn:microsoft.com/office/officeart/2018/2/layout/IconLabelList"/>
    <dgm:cxn modelId="{EA0D99A1-9154-4AAC-9338-743FF09279A5}" type="presParOf" srcId="{83F456F3-D4C5-4DF8-AEB3-832CD302712D}" destId="{26F98A4C-B560-42BB-B056-9456D6716AC7}" srcOrd="1" destOrd="0" presId="urn:microsoft.com/office/officeart/2018/2/layout/IconLabelList"/>
    <dgm:cxn modelId="{ED396F36-8A52-40D6-825B-B40C53A661AE}" type="presParOf" srcId="{83F456F3-D4C5-4DF8-AEB3-832CD302712D}" destId="{511B5464-8469-4162-88A1-F00930D15824}" srcOrd="2" destOrd="0" presId="urn:microsoft.com/office/officeart/2018/2/layout/IconLabelList"/>
    <dgm:cxn modelId="{7B3334B6-07AD-477C-8AAD-D13A8F718E7F}" type="presParOf" srcId="{EB994E5D-A8AD-404D-AD5D-AF39245B4F12}" destId="{F86C682A-4533-481A-AAD7-1908E6E2803F}" srcOrd="3" destOrd="0" presId="urn:microsoft.com/office/officeart/2018/2/layout/IconLabelList"/>
    <dgm:cxn modelId="{10541092-BB26-40B5-94CC-FB273740F6A3}" type="presParOf" srcId="{EB994E5D-A8AD-404D-AD5D-AF39245B4F12}" destId="{153C6334-024D-4BF3-872B-7FD43602A8DC}" srcOrd="4" destOrd="0" presId="urn:microsoft.com/office/officeart/2018/2/layout/IconLabelList"/>
    <dgm:cxn modelId="{7DD6B149-53E8-4352-8972-5CACCD1E5F9B}" type="presParOf" srcId="{153C6334-024D-4BF3-872B-7FD43602A8DC}" destId="{77970664-164D-472D-AA83-CF2B04C36D0E}" srcOrd="0" destOrd="0" presId="urn:microsoft.com/office/officeart/2018/2/layout/IconLabelList"/>
    <dgm:cxn modelId="{919D81C1-66D9-4781-9C33-24A3E901CBE8}" type="presParOf" srcId="{153C6334-024D-4BF3-872B-7FD43602A8DC}" destId="{97F9D58C-90A5-4117-A1DB-E7C6677C0ED9}" srcOrd="1" destOrd="0" presId="urn:microsoft.com/office/officeart/2018/2/layout/IconLabelList"/>
    <dgm:cxn modelId="{AB59BD16-A34C-490C-BBA8-F22AF079E3F8}" type="presParOf" srcId="{153C6334-024D-4BF3-872B-7FD43602A8DC}" destId="{F51F95AA-E310-4F4A-BC16-8A704275659E}"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6807E-6DAA-412E-852D-13558BFBE47D}">
      <dsp:nvSpPr>
        <dsp:cNvPr id="0" name=""/>
        <dsp:cNvSpPr/>
      </dsp:nvSpPr>
      <dsp:spPr>
        <a:xfrm>
          <a:off x="926291" y="1197580"/>
          <a:ext cx="1279357" cy="12793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2426479-3E61-4FA1-9E57-D9B5024E1814}">
      <dsp:nvSpPr>
        <dsp:cNvPr id="0" name=""/>
        <dsp:cNvSpPr/>
      </dsp:nvSpPr>
      <dsp:spPr>
        <a:xfrm>
          <a:off x="144462" y="2873644"/>
          <a:ext cx="2843015"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Rockwell" panose="02060603020205020403" pitchFamily="18" charset="0"/>
            </a:rPr>
            <a:t>Why do you care about this issue ?</a:t>
          </a:r>
        </a:p>
      </dsp:txBody>
      <dsp:txXfrm>
        <a:off x="144462" y="2873644"/>
        <a:ext cx="2843015" cy="967500"/>
      </dsp:txXfrm>
    </dsp:sp>
    <dsp:sp modelId="{648ECE00-7D59-4AB3-9A12-8B7243EAF08F}">
      <dsp:nvSpPr>
        <dsp:cNvPr id="0" name=""/>
        <dsp:cNvSpPr/>
      </dsp:nvSpPr>
      <dsp:spPr>
        <a:xfrm>
          <a:off x="4266835" y="1197580"/>
          <a:ext cx="1279357" cy="12793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11B5464-8469-4162-88A1-F00930D15824}">
      <dsp:nvSpPr>
        <dsp:cNvPr id="0" name=""/>
        <dsp:cNvSpPr/>
      </dsp:nvSpPr>
      <dsp:spPr>
        <a:xfrm>
          <a:off x="3485005" y="2873644"/>
          <a:ext cx="2843015"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Rockwell" panose="02060603020205020403" pitchFamily="18" charset="0"/>
            </a:rPr>
            <a:t>What can be done about this issue?</a:t>
          </a:r>
        </a:p>
      </dsp:txBody>
      <dsp:txXfrm>
        <a:off x="3485005" y="2873644"/>
        <a:ext cx="2843015" cy="967500"/>
      </dsp:txXfrm>
    </dsp:sp>
    <dsp:sp modelId="{77970664-164D-472D-AA83-CF2B04C36D0E}">
      <dsp:nvSpPr>
        <dsp:cNvPr id="0" name=""/>
        <dsp:cNvSpPr/>
      </dsp:nvSpPr>
      <dsp:spPr>
        <a:xfrm>
          <a:off x="7772927" y="1197580"/>
          <a:ext cx="1279357" cy="12793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51F95AA-E310-4F4A-BC16-8A704275659E}">
      <dsp:nvSpPr>
        <dsp:cNvPr id="0" name=""/>
        <dsp:cNvSpPr/>
      </dsp:nvSpPr>
      <dsp:spPr>
        <a:xfrm>
          <a:off x="6825549" y="2873644"/>
          <a:ext cx="3174113"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Rockwell" panose="02060603020205020403" pitchFamily="18" charset="0"/>
            </a:rPr>
            <a:t>How can the person you are speaking with help?</a:t>
          </a:r>
        </a:p>
      </dsp:txBody>
      <dsp:txXfrm>
        <a:off x="6825549" y="2873644"/>
        <a:ext cx="3174113" cy="9675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8575-704E-4C26-988F-7BDD5CE44251}" type="datetimeFigureOut">
              <a:rPr lang="en-US" smtClean="0"/>
              <a:t>5/13/2019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0927C-4548-40FE-ABB0-51C39E5A3D48}" type="slidenum">
              <a:rPr lang="en-US" smtClean="0"/>
              <a:t>‹#›</a:t>
            </a:fld>
            <a:endParaRPr lang="en-US"/>
          </a:p>
        </p:txBody>
      </p:sp>
    </p:spTree>
    <p:extLst>
      <p:ext uri="{BB962C8B-B14F-4D97-AF65-F5344CB8AC3E}">
        <p14:creationId xmlns:p14="http://schemas.microsoft.com/office/powerpoint/2010/main" val="302152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D0927C-4548-40FE-ABB0-51C39E5A3D48}" type="slidenum">
              <a:rPr lang="en-US" smtClean="0"/>
              <a:t>3</a:t>
            </a:fld>
            <a:endParaRPr lang="en-US"/>
          </a:p>
        </p:txBody>
      </p:sp>
    </p:spTree>
    <p:extLst>
      <p:ext uri="{BB962C8B-B14F-4D97-AF65-F5344CB8AC3E}">
        <p14:creationId xmlns:p14="http://schemas.microsoft.com/office/powerpoint/2010/main" val="1749258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in 4 contract HIV via injection drug use – if they don’t have consistent access to syringes, they are more likely to share</a:t>
            </a:r>
          </a:p>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12</a:t>
            </a:fld>
            <a:endParaRPr lang="en-US"/>
          </a:p>
        </p:txBody>
      </p:sp>
    </p:spTree>
    <p:extLst>
      <p:ext uri="{BB962C8B-B14F-4D97-AF65-F5344CB8AC3E}">
        <p14:creationId xmlns:p14="http://schemas.microsoft.com/office/powerpoint/2010/main" val="1056008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13</a:t>
            </a:fld>
            <a:endParaRPr lang="en-US"/>
          </a:p>
        </p:txBody>
      </p:sp>
    </p:spTree>
    <p:extLst>
      <p:ext uri="{BB962C8B-B14F-4D97-AF65-F5344CB8AC3E}">
        <p14:creationId xmlns:p14="http://schemas.microsoft.com/office/powerpoint/2010/main" val="1527764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shown: the bacteria that is living on the surface which is then pushed into the bloodstream</a:t>
            </a:r>
          </a:p>
        </p:txBody>
      </p:sp>
      <p:sp>
        <p:nvSpPr>
          <p:cNvPr id="4" name="Slide Number Placeholder 3"/>
          <p:cNvSpPr>
            <a:spLocks noGrp="1"/>
          </p:cNvSpPr>
          <p:nvPr>
            <p:ph type="sldNum" sz="quarter" idx="5"/>
          </p:nvPr>
        </p:nvSpPr>
        <p:spPr/>
        <p:txBody>
          <a:bodyPr/>
          <a:lstStyle/>
          <a:p>
            <a:fld id="{0CD0927C-4548-40FE-ABB0-51C39E5A3D48}" type="slidenum">
              <a:rPr lang="en-US" smtClean="0"/>
              <a:t>14</a:t>
            </a:fld>
            <a:endParaRPr lang="en-US"/>
          </a:p>
        </p:txBody>
      </p:sp>
    </p:spTree>
    <p:extLst>
      <p:ext uri="{BB962C8B-B14F-4D97-AF65-F5344CB8AC3E}">
        <p14:creationId xmlns:p14="http://schemas.microsoft.com/office/powerpoint/2010/main" val="261665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just “people with opioid use disorder” or “people in recovery”</a:t>
            </a:r>
          </a:p>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15</a:t>
            </a:fld>
            <a:endParaRPr lang="en-US"/>
          </a:p>
        </p:txBody>
      </p:sp>
    </p:spTree>
    <p:extLst>
      <p:ext uri="{BB962C8B-B14F-4D97-AF65-F5344CB8AC3E}">
        <p14:creationId xmlns:p14="http://schemas.microsoft.com/office/powerpoint/2010/main" val="1815840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fld id="{0CD0927C-4548-40FE-ABB0-51C39E5A3D48}" type="slidenum">
              <a:rPr lang="en-US" smtClean="0"/>
              <a:t>16</a:t>
            </a:fld>
            <a:endParaRPr lang="en-US"/>
          </a:p>
        </p:txBody>
      </p:sp>
    </p:spTree>
    <p:extLst>
      <p:ext uri="{BB962C8B-B14F-4D97-AF65-F5344CB8AC3E}">
        <p14:creationId xmlns:p14="http://schemas.microsoft.com/office/powerpoint/2010/main" val="2693489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fld id="{0CD0927C-4548-40FE-ABB0-51C39E5A3D48}" type="slidenum">
              <a:rPr lang="en-US" smtClean="0"/>
              <a:t>17</a:t>
            </a:fld>
            <a:endParaRPr lang="en-US"/>
          </a:p>
        </p:txBody>
      </p:sp>
    </p:spTree>
    <p:extLst>
      <p:ext uri="{BB962C8B-B14F-4D97-AF65-F5344CB8AC3E}">
        <p14:creationId xmlns:p14="http://schemas.microsoft.com/office/powerpoint/2010/main" val="3372305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society tends to invest mostly in Prevention of drug use, and Treatment of drug use</a:t>
            </a:r>
          </a:p>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18</a:t>
            </a:fld>
            <a:endParaRPr lang="en-US"/>
          </a:p>
        </p:txBody>
      </p:sp>
    </p:spTree>
    <p:extLst>
      <p:ext uri="{BB962C8B-B14F-4D97-AF65-F5344CB8AC3E}">
        <p14:creationId xmlns:p14="http://schemas.microsoft.com/office/powerpoint/2010/main" val="1327196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19</a:t>
            </a:fld>
            <a:endParaRPr lang="en-US"/>
          </a:p>
        </p:txBody>
      </p:sp>
    </p:spTree>
    <p:extLst>
      <p:ext uri="{BB962C8B-B14F-4D97-AF65-F5344CB8AC3E}">
        <p14:creationId xmlns:p14="http://schemas.microsoft.com/office/powerpoint/2010/main" val="3158011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20</a:t>
            </a:fld>
            <a:endParaRPr lang="en-US"/>
          </a:p>
        </p:txBody>
      </p:sp>
    </p:spTree>
    <p:extLst>
      <p:ext uri="{BB962C8B-B14F-4D97-AF65-F5344CB8AC3E}">
        <p14:creationId xmlns:p14="http://schemas.microsoft.com/office/powerpoint/2010/main" val="1846703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21</a:t>
            </a:fld>
            <a:endParaRPr lang="en-US"/>
          </a:p>
        </p:txBody>
      </p:sp>
    </p:spTree>
    <p:extLst>
      <p:ext uri="{BB962C8B-B14F-4D97-AF65-F5344CB8AC3E}">
        <p14:creationId xmlns:p14="http://schemas.microsoft.com/office/powerpoint/2010/main" val="2972021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r>
              <a:rPr lang="en-US" sz="1200" b="0" i="0" u="none" strike="noStrike" kern="1200" dirty="0">
                <a:solidFill>
                  <a:schemeClr val="tx1"/>
                </a:solidFill>
                <a:effectLst/>
                <a:latin typeface="+mn-lt"/>
                <a:ea typeface="+mn-ea"/>
                <a:cs typeface="+mn-cs"/>
              </a:rPr>
              <a:t>- Raise your hand if you’re familiar with “harm reduction”</a:t>
            </a:r>
          </a:p>
          <a:p>
            <a:pPr lvl="1" rtl="0" fontAlgn="base"/>
            <a:r>
              <a:rPr lang="en-US" sz="1200" b="0" i="0" u="none" strike="noStrike" kern="1200" dirty="0">
                <a:solidFill>
                  <a:schemeClr val="tx1"/>
                </a:solidFill>
                <a:effectLst/>
                <a:latin typeface="+mn-lt"/>
                <a:ea typeface="+mn-ea"/>
                <a:cs typeface="+mn-cs"/>
              </a:rPr>
              <a:t>- Keep your hand up if you could give a definition of “harm reduction”</a:t>
            </a:r>
          </a:p>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4</a:t>
            </a:fld>
            <a:endParaRPr lang="en-US"/>
          </a:p>
        </p:txBody>
      </p:sp>
    </p:spTree>
    <p:extLst>
      <p:ext uri="{BB962C8B-B14F-4D97-AF65-F5344CB8AC3E}">
        <p14:creationId xmlns:p14="http://schemas.microsoft.com/office/powerpoint/2010/main" val="301193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laws and regulations limit what kind of model we can use? We may need to advocate for different kinds of models to increase choice, meet people where they are, and make sure people most affected have a voice</a:t>
            </a:r>
          </a:p>
        </p:txBody>
      </p:sp>
      <p:sp>
        <p:nvSpPr>
          <p:cNvPr id="4" name="Slide Number Placeholder 3"/>
          <p:cNvSpPr>
            <a:spLocks noGrp="1"/>
          </p:cNvSpPr>
          <p:nvPr>
            <p:ph type="sldNum" sz="quarter" idx="5"/>
          </p:nvPr>
        </p:nvSpPr>
        <p:spPr/>
        <p:txBody>
          <a:bodyPr/>
          <a:lstStyle/>
          <a:p>
            <a:fld id="{0CD0927C-4548-40FE-ABB0-51C39E5A3D48}" type="slidenum">
              <a:rPr lang="en-US" smtClean="0"/>
              <a:t>22</a:t>
            </a:fld>
            <a:endParaRPr lang="en-US"/>
          </a:p>
        </p:txBody>
      </p:sp>
    </p:spTree>
    <p:extLst>
      <p:ext uri="{BB962C8B-B14F-4D97-AF65-F5344CB8AC3E}">
        <p14:creationId xmlns:p14="http://schemas.microsoft.com/office/powerpoint/2010/main" val="3912266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Pharmacy: (+) meet some needs, (-) barrier to getting to pharmacy, less opportunity for relationship building</a:t>
            </a:r>
          </a:p>
          <a:p>
            <a:r>
              <a:rPr lang="en-US" dirty="0"/>
              <a:t>Backpack: (+) meet where people are, (-) can only carry so much, no privacy, not sterile environment</a:t>
            </a:r>
          </a:p>
          <a:p>
            <a:r>
              <a:rPr lang="en-US" dirty="0"/>
              <a:t>Mobile: (+) a little more space and privacy, maybe running water, some wrap around services, (-) not consistent location, mechanical or weather troubles</a:t>
            </a:r>
          </a:p>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23</a:t>
            </a:fld>
            <a:endParaRPr lang="en-US"/>
          </a:p>
        </p:txBody>
      </p:sp>
    </p:spTree>
    <p:extLst>
      <p:ext uri="{BB962C8B-B14F-4D97-AF65-F5344CB8AC3E}">
        <p14:creationId xmlns:p14="http://schemas.microsoft.com/office/powerpoint/2010/main" val="267863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Relatively new in Maryland, but many counties are advocating to move in this direction</a:t>
            </a:r>
          </a:p>
        </p:txBody>
      </p:sp>
      <p:sp>
        <p:nvSpPr>
          <p:cNvPr id="4" name="Slide Number Placeholder 3"/>
          <p:cNvSpPr>
            <a:spLocks noGrp="1"/>
          </p:cNvSpPr>
          <p:nvPr>
            <p:ph type="sldNum" sz="quarter" idx="5"/>
          </p:nvPr>
        </p:nvSpPr>
        <p:spPr/>
        <p:txBody>
          <a:bodyPr/>
          <a:lstStyle/>
          <a:p>
            <a:fld id="{0CD0927C-4548-40FE-ABB0-51C39E5A3D48}" type="slidenum">
              <a:rPr lang="en-US" smtClean="0"/>
              <a:t>24</a:t>
            </a:fld>
            <a:endParaRPr lang="en-US"/>
          </a:p>
        </p:txBody>
      </p:sp>
    </p:spTree>
    <p:extLst>
      <p:ext uri="{BB962C8B-B14F-4D97-AF65-F5344CB8AC3E}">
        <p14:creationId xmlns:p14="http://schemas.microsoft.com/office/powerpoint/2010/main" val="1434486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U.S., these kind of fixed-site services are where the law gets fuzzy… In certain states, including Maryland, fixed-site services are legally allowed to distribute syringes and other works to PWUD… can’t “condone” bathroom usage because that’s illegal</a:t>
            </a:r>
          </a:p>
        </p:txBody>
      </p:sp>
      <p:sp>
        <p:nvSpPr>
          <p:cNvPr id="4" name="Slide Number Placeholder 3"/>
          <p:cNvSpPr>
            <a:spLocks noGrp="1"/>
          </p:cNvSpPr>
          <p:nvPr>
            <p:ph type="sldNum" sz="quarter" idx="5"/>
          </p:nvPr>
        </p:nvSpPr>
        <p:spPr/>
        <p:txBody>
          <a:bodyPr/>
          <a:lstStyle/>
          <a:p>
            <a:fld id="{0CD0927C-4548-40FE-ABB0-51C39E5A3D48}" type="slidenum">
              <a:rPr lang="en-US" smtClean="0"/>
              <a:t>25</a:t>
            </a:fld>
            <a:endParaRPr lang="en-US"/>
          </a:p>
        </p:txBody>
      </p:sp>
    </p:spTree>
    <p:extLst>
      <p:ext uri="{BB962C8B-B14F-4D97-AF65-F5344CB8AC3E}">
        <p14:creationId xmlns:p14="http://schemas.microsoft.com/office/powerpoint/2010/main" val="2815810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2014, Washington Heights Corner Project in NYC announced publicly that many of their participants use their bathrooms for drug injections, and their organization has saved more than 60 lives from just overdoses that happened in one bathroom.</a:t>
            </a:r>
          </a:p>
        </p:txBody>
      </p:sp>
      <p:sp>
        <p:nvSpPr>
          <p:cNvPr id="4" name="Slide Number Placeholder 3"/>
          <p:cNvSpPr>
            <a:spLocks noGrp="1"/>
          </p:cNvSpPr>
          <p:nvPr>
            <p:ph type="sldNum" sz="quarter" idx="5"/>
          </p:nvPr>
        </p:nvSpPr>
        <p:spPr/>
        <p:txBody>
          <a:bodyPr/>
          <a:lstStyle/>
          <a:p>
            <a:fld id="{0CD0927C-4548-40FE-ABB0-51C39E5A3D48}" type="slidenum">
              <a:rPr lang="en-US" smtClean="0"/>
              <a:t>26</a:t>
            </a:fld>
            <a:endParaRPr lang="en-US"/>
          </a:p>
        </p:txBody>
      </p:sp>
    </p:spTree>
    <p:extLst>
      <p:ext uri="{BB962C8B-B14F-4D97-AF65-F5344CB8AC3E}">
        <p14:creationId xmlns:p14="http://schemas.microsoft.com/office/powerpoint/2010/main" val="2815810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note the different models here…. Indoor fixed-site; a mobile unit in a van; even an outdoor pop-up tent</a:t>
            </a:r>
          </a:p>
        </p:txBody>
      </p:sp>
      <p:sp>
        <p:nvSpPr>
          <p:cNvPr id="4" name="Slide Number Placeholder 3"/>
          <p:cNvSpPr>
            <a:spLocks noGrp="1"/>
          </p:cNvSpPr>
          <p:nvPr>
            <p:ph type="sldNum" sz="quarter" idx="5"/>
          </p:nvPr>
        </p:nvSpPr>
        <p:spPr/>
        <p:txBody>
          <a:bodyPr/>
          <a:lstStyle/>
          <a:p>
            <a:fld id="{0CD0927C-4548-40FE-ABB0-51C39E5A3D48}" type="slidenum">
              <a:rPr lang="en-US" smtClean="0"/>
              <a:t>27</a:t>
            </a:fld>
            <a:endParaRPr lang="en-US"/>
          </a:p>
        </p:txBody>
      </p:sp>
    </p:spTree>
    <p:extLst>
      <p:ext uri="{BB962C8B-B14F-4D97-AF65-F5344CB8AC3E}">
        <p14:creationId xmlns:p14="http://schemas.microsoft.com/office/powerpoint/2010/main" val="1414030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PWUD can open up in a way they couldn’t before and start building therapeutic relationships with staff. They can take their time.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You can’t address a problem that is hidden.</a:t>
            </a:r>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28</a:t>
            </a:fld>
            <a:endParaRPr lang="en-US"/>
          </a:p>
        </p:txBody>
      </p:sp>
    </p:spTree>
    <p:extLst>
      <p:ext uri="{BB962C8B-B14F-4D97-AF65-F5344CB8AC3E}">
        <p14:creationId xmlns:p14="http://schemas.microsoft.com/office/powerpoint/2010/main" val="3492003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r>
              <a:rPr lang="en-US" dirty="0"/>
              <a:t>Recap: It’s important to advocate for different models so that we can meet people where they are, give them access to many choices, and make sure they have a real voice in the creation and implementation of different programs and policies. </a:t>
            </a:r>
          </a:p>
        </p:txBody>
      </p:sp>
      <p:sp>
        <p:nvSpPr>
          <p:cNvPr id="4" name="Slide Number Placeholder 3"/>
          <p:cNvSpPr>
            <a:spLocks noGrp="1"/>
          </p:cNvSpPr>
          <p:nvPr>
            <p:ph type="sldNum" sz="quarter" idx="5"/>
          </p:nvPr>
        </p:nvSpPr>
        <p:spPr/>
        <p:txBody>
          <a:bodyPr/>
          <a:lstStyle/>
          <a:p>
            <a:fld id="{0CD0927C-4548-40FE-ABB0-51C39E5A3D48}" type="slidenum">
              <a:rPr lang="en-US" smtClean="0"/>
              <a:t>29</a:t>
            </a:fld>
            <a:endParaRPr lang="en-US"/>
          </a:p>
        </p:txBody>
      </p:sp>
    </p:spTree>
    <p:extLst>
      <p:ext uri="{BB962C8B-B14F-4D97-AF65-F5344CB8AC3E}">
        <p14:creationId xmlns:p14="http://schemas.microsoft.com/office/powerpoint/2010/main" val="96084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endParaRPr lang="en-US" dirty="0"/>
          </a:p>
          <a:p>
            <a:r>
              <a:rPr lang="en-US" dirty="0"/>
              <a:t>So now that we’ve told you about a few things that we advocate for, let’s talk about what advocacy looks like.</a:t>
            </a:r>
          </a:p>
          <a:p>
            <a:endParaRPr lang="en-US" dirty="0"/>
          </a:p>
          <a:p>
            <a:r>
              <a:rPr lang="en-US" dirty="0"/>
              <a:t>You all are already harm reductionists!</a:t>
            </a:r>
          </a:p>
        </p:txBody>
      </p:sp>
      <p:sp>
        <p:nvSpPr>
          <p:cNvPr id="4" name="Slide Number Placeholder 3"/>
          <p:cNvSpPr>
            <a:spLocks noGrp="1"/>
          </p:cNvSpPr>
          <p:nvPr>
            <p:ph type="sldNum" sz="quarter" idx="5"/>
          </p:nvPr>
        </p:nvSpPr>
        <p:spPr/>
        <p:txBody>
          <a:bodyPr/>
          <a:lstStyle/>
          <a:p>
            <a:fld id="{0CD0927C-4548-40FE-ABB0-51C39E5A3D48}" type="slidenum">
              <a:rPr lang="en-US" smtClean="0"/>
              <a:t>30</a:t>
            </a:fld>
            <a:endParaRPr lang="en-US"/>
          </a:p>
        </p:txBody>
      </p:sp>
    </p:spTree>
    <p:extLst>
      <p:ext uri="{BB962C8B-B14F-4D97-AF65-F5344CB8AC3E}">
        <p14:creationId xmlns:p14="http://schemas.microsoft.com/office/powerpoint/2010/main" val="2176213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endParaRPr lang="en-US" dirty="0"/>
          </a:p>
          <a:p>
            <a:r>
              <a:rPr lang="en-US" dirty="0"/>
              <a:t>Service delivery: Many of you probably work or volunteer in this capacity</a:t>
            </a:r>
          </a:p>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31</a:t>
            </a:fld>
            <a:endParaRPr lang="en-US"/>
          </a:p>
        </p:txBody>
      </p:sp>
    </p:spTree>
    <p:extLst>
      <p:ext uri="{BB962C8B-B14F-4D97-AF65-F5344CB8AC3E}">
        <p14:creationId xmlns:p14="http://schemas.microsoft.com/office/powerpoint/2010/main" val="278036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naloxone, syringe access, and fentanyl test strips</a:t>
            </a:r>
          </a:p>
        </p:txBody>
      </p:sp>
      <p:sp>
        <p:nvSpPr>
          <p:cNvPr id="4" name="Slide Number Placeholder 3"/>
          <p:cNvSpPr>
            <a:spLocks noGrp="1"/>
          </p:cNvSpPr>
          <p:nvPr>
            <p:ph type="sldNum" sz="quarter" idx="5"/>
          </p:nvPr>
        </p:nvSpPr>
        <p:spPr/>
        <p:txBody>
          <a:bodyPr/>
          <a:lstStyle/>
          <a:p>
            <a:fld id="{0CD0927C-4548-40FE-ABB0-51C39E5A3D48}" type="slidenum">
              <a:rPr lang="en-US" smtClean="0"/>
              <a:t>5</a:t>
            </a:fld>
            <a:endParaRPr lang="en-US"/>
          </a:p>
        </p:txBody>
      </p:sp>
    </p:spTree>
    <p:extLst>
      <p:ext uri="{BB962C8B-B14F-4D97-AF65-F5344CB8AC3E}">
        <p14:creationId xmlns:p14="http://schemas.microsoft.com/office/powerpoint/2010/main" val="308007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r>
              <a:rPr lang="en-US" dirty="0"/>
              <a:t>As peers, you all know a lot about this already</a:t>
            </a:r>
          </a:p>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32</a:t>
            </a:fld>
            <a:endParaRPr lang="en-US"/>
          </a:p>
        </p:txBody>
      </p:sp>
    </p:spTree>
    <p:extLst>
      <p:ext uri="{BB962C8B-B14F-4D97-AF65-F5344CB8AC3E}">
        <p14:creationId xmlns:p14="http://schemas.microsoft.com/office/powerpoint/2010/main" val="436264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Activism: Sometimes with civil disobedience </a:t>
            </a:r>
          </a:p>
        </p:txBody>
      </p:sp>
      <p:sp>
        <p:nvSpPr>
          <p:cNvPr id="4" name="Slide Number Placeholder 3"/>
          <p:cNvSpPr>
            <a:spLocks noGrp="1"/>
          </p:cNvSpPr>
          <p:nvPr>
            <p:ph type="sldNum" sz="quarter" idx="5"/>
          </p:nvPr>
        </p:nvSpPr>
        <p:spPr/>
        <p:txBody>
          <a:bodyPr/>
          <a:lstStyle/>
          <a:p>
            <a:fld id="{0CD0927C-4548-40FE-ABB0-51C39E5A3D48}" type="slidenum">
              <a:rPr lang="en-US" smtClean="0"/>
              <a:t>33</a:t>
            </a:fld>
            <a:endParaRPr lang="en-US"/>
          </a:p>
        </p:txBody>
      </p:sp>
    </p:spTree>
    <p:extLst>
      <p:ext uri="{BB962C8B-B14F-4D97-AF65-F5344CB8AC3E}">
        <p14:creationId xmlns:p14="http://schemas.microsoft.com/office/powerpoint/2010/main" val="4242524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34</a:t>
            </a:fld>
            <a:endParaRPr lang="en-US"/>
          </a:p>
        </p:txBody>
      </p:sp>
    </p:spTree>
    <p:extLst>
      <p:ext uri="{BB962C8B-B14F-4D97-AF65-F5344CB8AC3E}">
        <p14:creationId xmlns:p14="http://schemas.microsoft.com/office/powerpoint/2010/main" val="600874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35</a:t>
            </a:fld>
            <a:endParaRPr lang="en-US"/>
          </a:p>
        </p:txBody>
      </p:sp>
    </p:spTree>
    <p:extLst>
      <p:ext uri="{BB962C8B-B14F-4D97-AF65-F5344CB8AC3E}">
        <p14:creationId xmlns:p14="http://schemas.microsoft.com/office/powerpoint/2010/main" val="1632097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36</a:t>
            </a:fld>
            <a:endParaRPr lang="en-US"/>
          </a:p>
        </p:txBody>
      </p:sp>
    </p:spTree>
    <p:extLst>
      <p:ext uri="{BB962C8B-B14F-4D97-AF65-F5344CB8AC3E}">
        <p14:creationId xmlns:p14="http://schemas.microsoft.com/office/powerpoint/2010/main" val="3616707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37</a:t>
            </a:fld>
            <a:endParaRPr lang="en-US"/>
          </a:p>
        </p:txBody>
      </p:sp>
    </p:spTree>
    <p:extLst>
      <p:ext uri="{BB962C8B-B14F-4D97-AF65-F5344CB8AC3E}">
        <p14:creationId xmlns:p14="http://schemas.microsoft.com/office/powerpoint/2010/main" val="27171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fld id="{0CD0927C-4548-40FE-ABB0-51C39E5A3D48}" type="slidenum">
              <a:rPr lang="en-US" smtClean="0"/>
              <a:t>38</a:t>
            </a:fld>
            <a:endParaRPr lang="en-US"/>
          </a:p>
        </p:txBody>
      </p:sp>
    </p:spTree>
    <p:extLst>
      <p:ext uri="{BB962C8B-B14F-4D97-AF65-F5344CB8AC3E}">
        <p14:creationId xmlns:p14="http://schemas.microsoft.com/office/powerpoint/2010/main" val="3059148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39</a:t>
            </a:fld>
            <a:endParaRPr lang="en-US"/>
          </a:p>
        </p:txBody>
      </p:sp>
    </p:spTree>
    <p:extLst>
      <p:ext uri="{BB962C8B-B14F-4D97-AF65-F5344CB8AC3E}">
        <p14:creationId xmlns:p14="http://schemas.microsoft.com/office/powerpoint/2010/main" val="3456808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40</a:t>
            </a:fld>
            <a:endParaRPr lang="en-US"/>
          </a:p>
        </p:txBody>
      </p:sp>
    </p:spTree>
    <p:extLst>
      <p:ext uri="{BB962C8B-B14F-4D97-AF65-F5344CB8AC3E}">
        <p14:creationId xmlns:p14="http://schemas.microsoft.com/office/powerpoint/2010/main" val="1938570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41</a:t>
            </a:fld>
            <a:endParaRPr lang="en-US"/>
          </a:p>
        </p:txBody>
      </p:sp>
    </p:spTree>
    <p:extLst>
      <p:ext uri="{BB962C8B-B14F-4D97-AF65-F5344CB8AC3E}">
        <p14:creationId xmlns:p14="http://schemas.microsoft.com/office/powerpoint/2010/main" val="3793501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rights!</a:t>
            </a:r>
          </a:p>
          <a:p>
            <a:endParaRPr lang="en-US" dirty="0"/>
          </a:p>
          <a:p>
            <a:r>
              <a:rPr lang="en-US" dirty="0"/>
              <a:t>It was also PWUD who started community naloxone distribution – naloxone was being used by paramedics and in hospitals; it was active drug users who fought to get naloxone into the hands of PWUD and their closest allies</a:t>
            </a:r>
          </a:p>
        </p:txBody>
      </p:sp>
      <p:sp>
        <p:nvSpPr>
          <p:cNvPr id="4" name="Slide Number Placeholder 3"/>
          <p:cNvSpPr>
            <a:spLocks noGrp="1"/>
          </p:cNvSpPr>
          <p:nvPr>
            <p:ph type="sldNum" sz="quarter" idx="5"/>
          </p:nvPr>
        </p:nvSpPr>
        <p:spPr/>
        <p:txBody>
          <a:bodyPr/>
          <a:lstStyle/>
          <a:p>
            <a:fld id="{0CD0927C-4548-40FE-ABB0-51C39E5A3D48}" type="slidenum">
              <a:rPr lang="en-US" smtClean="0"/>
              <a:t>6</a:t>
            </a:fld>
            <a:endParaRPr lang="en-US"/>
          </a:p>
        </p:txBody>
      </p:sp>
    </p:spTree>
    <p:extLst>
      <p:ext uri="{BB962C8B-B14F-4D97-AF65-F5344CB8AC3E}">
        <p14:creationId xmlns:p14="http://schemas.microsoft.com/office/powerpoint/2010/main" val="2166127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42</a:t>
            </a:fld>
            <a:endParaRPr lang="en-US"/>
          </a:p>
        </p:txBody>
      </p:sp>
    </p:spTree>
    <p:extLst>
      <p:ext uri="{BB962C8B-B14F-4D97-AF65-F5344CB8AC3E}">
        <p14:creationId xmlns:p14="http://schemas.microsoft.com/office/powerpoint/2010/main" val="3799612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fld id="{0CD0927C-4548-40FE-ABB0-51C39E5A3D48}" type="slidenum">
              <a:rPr lang="en-US" smtClean="0"/>
              <a:t>43</a:t>
            </a:fld>
            <a:endParaRPr lang="en-US"/>
          </a:p>
        </p:txBody>
      </p:sp>
    </p:spTree>
    <p:extLst>
      <p:ext uri="{BB962C8B-B14F-4D97-AF65-F5344CB8AC3E}">
        <p14:creationId xmlns:p14="http://schemas.microsoft.com/office/powerpoint/2010/main" val="607899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fld id="{0CD0927C-4548-40FE-ABB0-51C39E5A3D48}" type="slidenum">
              <a:rPr lang="en-US" smtClean="0"/>
              <a:t>44</a:t>
            </a:fld>
            <a:endParaRPr lang="en-US"/>
          </a:p>
        </p:txBody>
      </p:sp>
    </p:spTree>
    <p:extLst>
      <p:ext uri="{BB962C8B-B14F-4D97-AF65-F5344CB8AC3E}">
        <p14:creationId xmlns:p14="http://schemas.microsoft.com/office/powerpoint/2010/main" val="992554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45</a:t>
            </a:fld>
            <a:endParaRPr lang="en-US"/>
          </a:p>
        </p:txBody>
      </p:sp>
    </p:spTree>
    <p:extLst>
      <p:ext uri="{BB962C8B-B14F-4D97-AF65-F5344CB8AC3E}">
        <p14:creationId xmlns:p14="http://schemas.microsoft.com/office/powerpoint/2010/main" val="910012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46</a:t>
            </a:fld>
            <a:endParaRPr lang="en-US"/>
          </a:p>
        </p:txBody>
      </p:sp>
    </p:spTree>
    <p:extLst>
      <p:ext uri="{BB962C8B-B14F-4D97-AF65-F5344CB8AC3E}">
        <p14:creationId xmlns:p14="http://schemas.microsoft.com/office/powerpoint/2010/main" val="1013324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that he labeled current services as harm reduction and how the obvious next step is these other interventions…</a:t>
            </a:r>
          </a:p>
        </p:txBody>
      </p:sp>
      <p:sp>
        <p:nvSpPr>
          <p:cNvPr id="4" name="Slide Number Placeholder 3"/>
          <p:cNvSpPr>
            <a:spLocks noGrp="1"/>
          </p:cNvSpPr>
          <p:nvPr>
            <p:ph type="sldNum" sz="quarter" idx="5"/>
          </p:nvPr>
        </p:nvSpPr>
        <p:spPr/>
        <p:txBody>
          <a:bodyPr/>
          <a:lstStyle/>
          <a:p>
            <a:fld id="{0CD0927C-4548-40FE-ABB0-51C39E5A3D48}" type="slidenum">
              <a:rPr lang="en-US" smtClean="0"/>
              <a:t>47</a:t>
            </a:fld>
            <a:endParaRPr lang="en-US"/>
          </a:p>
        </p:txBody>
      </p:sp>
    </p:spTree>
    <p:extLst>
      <p:ext uri="{BB962C8B-B14F-4D97-AF65-F5344CB8AC3E}">
        <p14:creationId xmlns:p14="http://schemas.microsoft.com/office/powerpoint/2010/main" val="3929220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48</a:t>
            </a:fld>
            <a:endParaRPr lang="en-US"/>
          </a:p>
        </p:txBody>
      </p:sp>
    </p:spTree>
    <p:extLst>
      <p:ext uri="{BB962C8B-B14F-4D97-AF65-F5344CB8AC3E}">
        <p14:creationId xmlns:p14="http://schemas.microsoft.com/office/powerpoint/2010/main" val="12334712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Capacity development = 1</a:t>
            </a:r>
            <a:r>
              <a:rPr lang="en-US" baseline="30000" dirty="0"/>
              <a:t>st</a:t>
            </a:r>
            <a:r>
              <a:rPr lang="en-US" dirty="0"/>
              <a:t> stage before implementation, can take a long time</a:t>
            </a:r>
          </a:p>
        </p:txBody>
      </p:sp>
      <p:sp>
        <p:nvSpPr>
          <p:cNvPr id="4" name="Slide Number Placeholder 3"/>
          <p:cNvSpPr>
            <a:spLocks noGrp="1"/>
          </p:cNvSpPr>
          <p:nvPr>
            <p:ph type="sldNum" sz="quarter" idx="5"/>
          </p:nvPr>
        </p:nvSpPr>
        <p:spPr/>
        <p:txBody>
          <a:bodyPr/>
          <a:lstStyle/>
          <a:p>
            <a:fld id="{0CD0927C-4548-40FE-ABB0-51C39E5A3D48}" type="slidenum">
              <a:rPr lang="en-US" smtClean="0"/>
              <a:t>49</a:t>
            </a:fld>
            <a:endParaRPr lang="en-US"/>
          </a:p>
        </p:txBody>
      </p:sp>
    </p:spTree>
    <p:extLst>
      <p:ext uri="{BB962C8B-B14F-4D97-AF65-F5344CB8AC3E}">
        <p14:creationId xmlns:p14="http://schemas.microsoft.com/office/powerpoint/2010/main" val="2629570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always looking for harm reduction advocates around the state – Happy to help you with technical assistance to create your own advocacy group, write letters, etc.</a:t>
            </a:r>
          </a:p>
        </p:txBody>
      </p:sp>
      <p:sp>
        <p:nvSpPr>
          <p:cNvPr id="4" name="Slide Number Placeholder 3"/>
          <p:cNvSpPr>
            <a:spLocks noGrp="1"/>
          </p:cNvSpPr>
          <p:nvPr>
            <p:ph type="sldNum" sz="quarter" idx="5"/>
          </p:nvPr>
        </p:nvSpPr>
        <p:spPr/>
        <p:txBody>
          <a:bodyPr/>
          <a:lstStyle/>
          <a:p>
            <a:fld id="{0CD0927C-4548-40FE-ABB0-51C39E5A3D48}" type="slidenum">
              <a:rPr lang="en-US" smtClean="0"/>
              <a:t>50</a:t>
            </a:fld>
            <a:endParaRPr lang="en-US"/>
          </a:p>
        </p:txBody>
      </p:sp>
    </p:spTree>
    <p:extLst>
      <p:ext uri="{BB962C8B-B14F-4D97-AF65-F5344CB8AC3E}">
        <p14:creationId xmlns:p14="http://schemas.microsoft.com/office/powerpoint/2010/main" val="2465470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7</a:t>
            </a:fld>
            <a:endParaRPr lang="en-US"/>
          </a:p>
        </p:txBody>
      </p:sp>
    </p:spTree>
    <p:extLst>
      <p:ext uri="{BB962C8B-B14F-4D97-AF65-F5344CB8AC3E}">
        <p14:creationId xmlns:p14="http://schemas.microsoft.com/office/powerpoint/2010/main" val="2335705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fld id="{0CD0927C-4548-40FE-ABB0-51C39E5A3D48}" type="slidenum">
              <a:rPr lang="en-US" smtClean="0"/>
              <a:t>8</a:t>
            </a:fld>
            <a:endParaRPr lang="en-US"/>
          </a:p>
        </p:txBody>
      </p:sp>
    </p:spTree>
    <p:extLst>
      <p:ext uri="{BB962C8B-B14F-4D97-AF65-F5344CB8AC3E}">
        <p14:creationId xmlns:p14="http://schemas.microsoft.com/office/powerpoint/2010/main" val="2492594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fld id="{0CD0927C-4548-40FE-ABB0-51C39E5A3D48}" type="slidenum">
              <a:rPr lang="en-US" smtClean="0"/>
              <a:t>9</a:t>
            </a:fld>
            <a:endParaRPr lang="en-US"/>
          </a:p>
        </p:txBody>
      </p:sp>
    </p:spTree>
    <p:extLst>
      <p:ext uri="{BB962C8B-B14F-4D97-AF65-F5344CB8AC3E}">
        <p14:creationId xmlns:p14="http://schemas.microsoft.com/office/powerpoint/2010/main" val="4068759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If all funding/programs tied to </a:t>
            </a:r>
            <a:r>
              <a:rPr lang="en-US" u="sng" dirty="0"/>
              <a:t>opioids</a:t>
            </a:r>
            <a:r>
              <a:rPr lang="en-US" u="none" dirty="0"/>
              <a:t>, they will dry up once a new drug comes on the scene</a:t>
            </a:r>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10</a:t>
            </a:fld>
            <a:endParaRPr lang="en-US"/>
          </a:p>
        </p:txBody>
      </p:sp>
    </p:spTree>
    <p:extLst>
      <p:ext uri="{BB962C8B-B14F-4D97-AF65-F5344CB8AC3E}">
        <p14:creationId xmlns:p14="http://schemas.microsoft.com/office/powerpoint/2010/main" val="80036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0927C-4548-40FE-ABB0-51C39E5A3D48}" type="slidenum">
              <a:rPr lang="en-US" smtClean="0"/>
              <a:t>11</a:t>
            </a:fld>
            <a:endParaRPr lang="en-US"/>
          </a:p>
        </p:txBody>
      </p:sp>
    </p:spTree>
    <p:extLst>
      <p:ext uri="{BB962C8B-B14F-4D97-AF65-F5344CB8AC3E}">
        <p14:creationId xmlns:p14="http://schemas.microsoft.com/office/powerpoint/2010/main" val="1911206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D7D3C5B-CEAC-41A2-9BA9-5A7262B91251}" type="datetimeFigureOut">
              <a:rPr lang="en-US" smtClean="0"/>
              <a:t>5/13/2019</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F5A4CB0-250B-4108-A463-DA971C2F9862}"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79136158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7D3C5B-CEAC-41A2-9BA9-5A7262B91251}"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A4CB0-250B-4108-A463-DA971C2F9862}" type="slidenum">
              <a:rPr lang="en-US" smtClean="0"/>
              <a:t>‹#›</a:t>
            </a:fld>
            <a:endParaRPr lang="en-US"/>
          </a:p>
        </p:txBody>
      </p:sp>
    </p:spTree>
    <p:extLst>
      <p:ext uri="{BB962C8B-B14F-4D97-AF65-F5344CB8AC3E}">
        <p14:creationId xmlns:p14="http://schemas.microsoft.com/office/powerpoint/2010/main" val="34491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7D3C5B-CEAC-41A2-9BA9-5A7262B91251}"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A4CB0-250B-4108-A463-DA971C2F9862}" type="slidenum">
              <a:rPr lang="en-US" smtClean="0"/>
              <a:t>‹#›</a:t>
            </a:fld>
            <a:endParaRPr lang="en-US"/>
          </a:p>
        </p:txBody>
      </p:sp>
    </p:spTree>
    <p:extLst>
      <p:ext uri="{BB962C8B-B14F-4D97-AF65-F5344CB8AC3E}">
        <p14:creationId xmlns:p14="http://schemas.microsoft.com/office/powerpoint/2010/main" val="428733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7D3C5B-CEAC-41A2-9BA9-5A7262B91251}"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A4CB0-250B-4108-A463-DA971C2F9862}" type="slidenum">
              <a:rPr lang="en-US" smtClean="0"/>
              <a:t>‹#›</a:t>
            </a:fld>
            <a:endParaRPr lang="en-US"/>
          </a:p>
        </p:txBody>
      </p:sp>
    </p:spTree>
    <p:extLst>
      <p:ext uri="{BB962C8B-B14F-4D97-AF65-F5344CB8AC3E}">
        <p14:creationId xmlns:p14="http://schemas.microsoft.com/office/powerpoint/2010/main" val="1886038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D7D3C5B-CEAC-41A2-9BA9-5A7262B91251}" type="datetimeFigureOut">
              <a:rPr lang="en-US" smtClean="0"/>
              <a:t>5/13/2019</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F5A4CB0-250B-4108-A463-DA971C2F9862}"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56340303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7D3C5B-CEAC-41A2-9BA9-5A7262B91251}"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A4CB0-250B-4108-A463-DA971C2F9862}" type="slidenum">
              <a:rPr lang="en-US" smtClean="0"/>
              <a:t>‹#›</a:t>
            </a:fld>
            <a:endParaRPr lang="en-US"/>
          </a:p>
        </p:txBody>
      </p:sp>
    </p:spTree>
    <p:extLst>
      <p:ext uri="{BB962C8B-B14F-4D97-AF65-F5344CB8AC3E}">
        <p14:creationId xmlns:p14="http://schemas.microsoft.com/office/powerpoint/2010/main" val="3436169700"/>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7D3C5B-CEAC-41A2-9BA9-5A7262B91251}"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5A4CB0-250B-4108-A463-DA971C2F9862}" type="slidenum">
              <a:rPr lang="en-US" smtClean="0"/>
              <a:t>‹#›</a:t>
            </a:fld>
            <a:endParaRPr lang="en-US"/>
          </a:p>
        </p:txBody>
      </p:sp>
    </p:spTree>
    <p:extLst>
      <p:ext uri="{BB962C8B-B14F-4D97-AF65-F5344CB8AC3E}">
        <p14:creationId xmlns:p14="http://schemas.microsoft.com/office/powerpoint/2010/main" val="2891009585"/>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7D3C5B-CEAC-41A2-9BA9-5A7262B91251}"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5A4CB0-250B-4108-A463-DA971C2F9862}" type="slidenum">
              <a:rPr lang="en-US" smtClean="0"/>
              <a:t>‹#›</a:t>
            </a:fld>
            <a:endParaRPr lang="en-US"/>
          </a:p>
        </p:txBody>
      </p:sp>
    </p:spTree>
    <p:extLst>
      <p:ext uri="{BB962C8B-B14F-4D97-AF65-F5344CB8AC3E}">
        <p14:creationId xmlns:p14="http://schemas.microsoft.com/office/powerpoint/2010/main" val="3701366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D3C5B-CEAC-41A2-9BA9-5A7262B91251}"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5A4CB0-250B-4108-A463-DA971C2F9862}" type="slidenum">
              <a:rPr lang="en-US" smtClean="0"/>
              <a:t>‹#›</a:t>
            </a:fld>
            <a:endParaRPr lang="en-US"/>
          </a:p>
        </p:txBody>
      </p:sp>
    </p:spTree>
    <p:extLst>
      <p:ext uri="{BB962C8B-B14F-4D97-AF65-F5344CB8AC3E}">
        <p14:creationId xmlns:p14="http://schemas.microsoft.com/office/powerpoint/2010/main" val="1251736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D7D3C5B-CEAC-41A2-9BA9-5A7262B91251}" type="datetimeFigureOut">
              <a:rPr lang="en-US" smtClean="0"/>
              <a:t>5/13/2019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F5A4CB0-250B-4108-A463-DA971C2F9862}"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3323996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D7D3C5B-CEAC-41A2-9BA9-5A7262B91251}" type="datetimeFigureOut">
              <a:rPr lang="en-US" smtClean="0"/>
              <a:t>5/13/2019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F5A4CB0-250B-4108-A463-DA971C2F9862}"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01266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D7D3C5B-CEAC-41A2-9BA9-5A7262B91251}" type="datetimeFigureOut">
              <a:rPr lang="en-US" smtClean="0"/>
              <a:t>5/13/2019</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F5A4CB0-250B-4108-A463-DA971C2F9862}"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76667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6.JP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9826-7614-4F25-83C4-1F56A5C5C8C2}"/>
              </a:ext>
            </a:extLst>
          </p:cNvPr>
          <p:cNvSpPr>
            <a:spLocks noGrp="1"/>
          </p:cNvSpPr>
          <p:nvPr>
            <p:ph type="ctrTitle"/>
          </p:nvPr>
        </p:nvSpPr>
        <p:spPr>
          <a:xfrm>
            <a:off x="1915125" y="2035514"/>
            <a:ext cx="8361229" cy="2098226"/>
          </a:xfrm>
        </p:spPr>
        <p:txBody>
          <a:bodyPr/>
          <a:lstStyle/>
          <a:p>
            <a:pPr>
              <a:lnSpc>
                <a:spcPct val="100000"/>
              </a:lnSpc>
            </a:pPr>
            <a:r>
              <a:rPr lang="en-US" sz="6000" b="1" cap="none" dirty="0">
                <a:latin typeface="Rockwell" panose="02060603020205020403" pitchFamily="18" charset="0"/>
              </a:rPr>
              <a:t>Advocating for </a:t>
            </a:r>
            <a:br>
              <a:rPr lang="en-US" sz="6000" b="1" cap="none" dirty="0">
                <a:latin typeface="Rockwell" panose="02060603020205020403" pitchFamily="18" charset="0"/>
              </a:rPr>
            </a:br>
            <a:r>
              <a:rPr lang="en-US" sz="6000" b="1" cap="none" dirty="0">
                <a:latin typeface="Rockwell" panose="02060603020205020403" pitchFamily="18" charset="0"/>
              </a:rPr>
              <a:t>Harm Reduction: </a:t>
            </a:r>
            <a:br>
              <a:rPr lang="en-US" sz="5400" b="1" cap="none" dirty="0">
                <a:latin typeface="Rockwell" panose="02060603020205020403" pitchFamily="18" charset="0"/>
              </a:rPr>
            </a:br>
            <a:r>
              <a:rPr lang="en-US" sz="4800" cap="none" dirty="0">
                <a:latin typeface="Rockwell" panose="02060603020205020403" pitchFamily="18" charset="0"/>
              </a:rPr>
              <a:t>It’s Really Not Controversial</a:t>
            </a:r>
            <a:endParaRPr lang="en-US" sz="5400" cap="none" dirty="0">
              <a:latin typeface="Rockwell" panose="02060603020205020403" pitchFamily="18" charset="0"/>
            </a:endParaRPr>
          </a:p>
        </p:txBody>
      </p:sp>
      <p:sp>
        <p:nvSpPr>
          <p:cNvPr id="3" name="Subtitle 2">
            <a:extLst>
              <a:ext uri="{FF2B5EF4-FFF2-40B4-BE49-F238E27FC236}">
                <a16:creationId xmlns:a16="http://schemas.microsoft.com/office/drawing/2014/main" id="{11465D06-A307-4CC7-9A37-1600CC19BC45}"/>
              </a:ext>
            </a:extLst>
          </p:cNvPr>
          <p:cNvSpPr>
            <a:spLocks noGrp="1"/>
          </p:cNvSpPr>
          <p:nvPr>
            <p:ph type="subTitle" idx="1"/>
          </p:nvPr>
        </p:nvSpPr>
        <p:spPr>
          <a:xfrm>
            <a:off x="2679904" y="4337276"/>
            <a:ext cx="7344629" cy="1555527"/>
          </a:xfrm>
        </p:spPr>
        <p:txBody>
          <a:bodyPr>
            <a:normAutofit/>
          </a:bodyPr>
          <a:lstStyle/>
          <a:p>
            <a:r>
              <a:rPr lang="en-US" sz="2400" b="1" dirty="0">
                <a:latin typeface="Rockwell" panose="02060603020205020403" pitchFamily="18" charset="0"/>
              </a:rPr>
              <a:t>Maryland Peer Summit, May 2019</a:t>
            </a:r>
          </a:p>
          <a:p>
            <a:r>
              <a:rPr lang="en-US" sz="2400" dirty="0">
                <a:latin typeface="Rockwell" panose="02060603020205020403" pitchFamily="18" charset="0"/>
              </a:rPr>
              <a:t>Tricia Christensen,   </a:t>
            </a:r>
            <a:r>
              <a:rPr lang="en-US" sz="2400" i="1" dirty="0">
                <a:latin typeface="Rockwell" panose="02060603020205020403" pitchFamily="18" charset="0"/>
              </a:rPr>
              <a:t>Advocacy Coordinator</a:t>
            </a:r>
          </a:p>
          <a:p>
            <a:r>
              <a:rPr lang="en-US" sz="2400" dirty="0">
                <a:latin typeface="Rockwell" panose="02060603020205020403" pitchFamily="18" charset="0"/>
              </a:rPr>
              <a:t>Lisa Pace,   </a:t>
            </a:r>
            <a:r>
              <a:rPr lang="en-US" sz="2400" i="1" dirty="0">
                <a:latin typeface="Rockwell" panose="02060603020205020403" pitchFamily="18" charset="0"/>
              </a:rPr>
              <a:t>Harm Reduction Regional Ambassador</a:t>
            </a:r>
          </a:p>
        </p:txBody>
      </p:sp>
      <p:pic>
        <p:nvPicPr>
          <p:cNvPr id="5" name="Picture 4">
            <a:extLst>
              <a:ext uri="{FF2B5EF4-FFF2-40B4-BE49-F238E27FC236}">
                <a16:creationId xmlns:a16="http://schemas.microsoft.com/office/drawing/2014/main" id="{9B0044E2-B7DC-4530-8B83-B7B87270E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87" y="4822486"/>
            <a:ext cx="1828571" cy="1828571"/>
          </a:xfrm>
          <a:prstGeom prst="rect">
            <a:avLst/>
          </a:prstGeom>
        </p:spPr>
      </p:pic>
    </p:spTree>
    <p:extLst>
      <p:ext uri="{BB962C8B-B14F-4D97-AF65-F5344CB8AC3E}">
        <p14:creationId xmlns:p14="http://schemas.microsoft.com/office/powerpoint/2010/main" val="1805231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Why advocate for Harm Reduction?</a:t>
            </a: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8652933" y="2353734"/>
            <a:ext cx="3623732" cy="2332567"/>
          </a:xfrm>
        </p:spPr>
        <p:txBody>
          <a:bodyPr>
            <a:normAutofit/>
          </a:bodyPr>
          <a:lstStyle/>
          <a:p>
            <a:pPr marL="0" indent="0">
              <a:buNone/>
            </a:pPr>
            <a:r>
              <a:rPr lang="en-US" sz="3600" dirty="0">
                <a:latin typeface="Rockwell" panose="02060603020205020403" pitchFamily="18" charset="0"/>
              </a:rPr>
              <a:t>Beyond the “opioid crisis,” we must talk about </a:t>
            </a:r>
            <a:r>
              <a:rPr lang="en-US" sz="3600" u="sng" dirty="0">
                <a:latin typeface="Rockwell" panose="02060603020205020403" pitchFamily="18" charset="0"/>
              </a:rPr>
              <a:t>overdose</a:t>
            </a:r>
            <a:endParaRPr lang="en-US" sz="3600" dirty="0">
              <a:latin typeface="Rockwell" panose="02060603020205020403" pitchFamily="18" charset="0"/>
            </a:endParaRPr>
          </a:p>
          <a:p>
            <a:endParaRPr lang="en-US" sz="3600" dirty="0">
              <a:latin typeface="Rockwell" panose="02060603020205020403" pitchFamily="18" charset="0"/>
            </a:endParaRPr>
          </a:p>
        </p:txBody>
      </p:sp>
      <p:pic>
        <p:nvPicPr>
          <p:cNvPr id="5" name="Picture 4">
            <a:extLst>
              <a:ext uri="{FF2B5EF4-FFF2-40B4-BE49-F238E27FC236}">
                <a16:creationId xmlns:a16="http://schemas.microsoft.com/office/drawing/2014/main" id="{D5FF1157-E506-4EE4-AC02-E9F1DEF55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9" y="1507070"/>
            <a:ext cx="7570250" cy="4784634"/>
          </a:xfrm>
          <a:prstGeom prst="rect">
            <a:avLst/>
          </a:prstGeom>
        </p:spPr>
      </p:pic>
      <p:sp>
        <p:nvSpPr>
          <p:cNvPr id="6" name="TextBox 5">
            <a:extLst>
              <a:ext uri="{FF2B5EF4-FFF2-40B4-BE49-F238E27FC236}">
                <a16:creationId xmlns:a16="http://schemas.microsoft.com/office/drawing/2014/main" id="{2C9CD3A7-ECE5-4CA8-B10E-1BEFA76FFD50}"/>
              </a:ext>
            </a:extLst>
          </p:cNvPr>
          <p:cNvSpPr txBox="1"/>
          <p:nvPr/>
        </p:nvSpPr>
        <p:spPr>
          <a:xfrm>
            <a:off x="1015999" y="6342502"/>
            <a:ext cx="3517570" cy="338554"/>
          </a:xfrm>
          <a:prstGeom prst="rect">
            <a:avLst/>
          </a:prstGeom>
          <a:noFill/>
        </p:spPr>
        <p:txBody>
          <a:bodyPr wrap="square" rtlCol="0">
            <a:spAutoFit/>
          </a:bodyPr>
          <a:lstStyle/>
          <a:p>
            <a:r>
              <a:rPr lang="en-US" sz="1600" dirty="0">
                <a:latin typeface="Rockwell" panose="02060603020205020403" pitchFamily="18" charset="0"/>
              </a:rPr>
              <a:t>Jalal </a:t>
            </a:r>
            <a:r>
              <a:rPr lang="en-US" sz="1600" i="1" dirty="0">
                <a:latin typeface="Rockwell" panose="02060603020205020403" pitchFamily="18" charset="0"/>
              </a:rPr>
              <a:t>et al., Science</a:t>
            </a:r>
            <a:r>
              <a:rPr lang="en-US" sz="1600" dirty="0">
                <a:latin typeface="Rockwell" panose="02060603020205020403" pitchFamily="18" charset="0"/>
              </a:rPr>
              <a:t> </a:t>
            </a:r>
            <a:r>
              <a:rPr lang="en-US" sz="1600" b="1" dirty="0">
                <a:latin typeface="Rockwell" panose="02060603020205020403" pitchFamily="18" charset="0"/>
              </a:rPr>
              <a:t>361</a:t>
            </a:r>
            <a:r>
              <a:rPr lang="en-US" sz="1600" dirty="0">
                <a:latin typeface="Rockwell" panose="02060603020205020403" pitchFamily="18" charset="0"/>
              </a:rPr>
              <a:t>, 1218 (2018)</a:t>
            </a:r>
            <a:endParaRPr lang="en-US" sz="1600" dirty="0"/>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Tree>
    <p:extLst>
      <p:ext uri="{BB962C8B-B14F-4D97-AF65-F5344CB8AC3E}">
        <p14:creationId xmlns:p14="http://schemas.microsoft.com/office/powerpoint/2010/main" val="111781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Why advocate for Harm Reduction?</a:t>
            </a: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8652933" y="1574800"/>
            <a:ext cx="3623732" cy="4498974"/>
          </a:xfrm>
        </p:spPr>
        <p:txBody>
          <a:bodyPr>
            <a:normAutofit fontScale="92500" lnSpcReduction="10000"/>
          </a:bodyPr>
          <a:lstStyle/>
          <a:p>
            <a:pPr marL="0" indent="0">
              <a:buNone/>
            </a:pPr>
            <a:r>
              <a:rPr lang="en-US" sz="3600" dirty="0">
                <a:latin typeface="Rockwell" panose="02060603020205020403" pitchFamily="18" charset="0"/>
              </a:rPr>
              <a:t>The opioid overdose fatality rate in Maryland has consistently been above the national average since 1999, ranging 1.5 to 3 times the average rate.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8" name="Picture 7" descr="https://lh6.googleusercontent.com/2kL8Hop2ad-3QFSlJup4X0DZSCok3VpqsN7BhqoOu36KuK5-1rR4Vw3IL_q6lct8CDN6dZ9EjgjjKC6W66P7_slmJGb2wOkw_vX1_qwelHLNuUIeoZiYNFdmPHIuGkmDk4Hzr5r0">
            <a:extLst>
              <a:ext uri="{FF2B5EF4-FFF2-40B4-BE49-F238E27FC236}">
                <a16:creationId xmlns:a16="http://schemas.microsoft.com/office/drawing/2014/main" id="{87A7D149-CF78-4C4E-BB7B-652FCD7851A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796" y="1574799"/>
            <a:ext cx="7457604" cy="4498975"/>
          </a:xfrm>
          <a:prstGeom prst="rect">
            <a:avLst/>
          </a:prstGeom>
          <a:noFill/>
          <a:ln>
            <a:noFill/>
          </a:ln>
        </p:spPr>
      </p:pic>
    </p:spTree>
    <p:extLst>
      <p:ext uri="{BB962C8B-B14F-4D97-AF65-F5344CB8AC3E}">
        <p14:creationId xmlns:p14="http://schemas.microsoft.com/office/powerpoint/2010/main" val="3266958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Why advocate for Harm Reduction?</a:t>
            </a: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8195732" y="2316690"/>
            <a:ext cx="3793068" cy="3026833"/>
          </a:xfrm>
        </p:spPr>
        <p:txBody>
          <a:bodyPr>
            <a:normAutofit/>
          </a:bodyPr>
          <a:lstStyle/>
          <a:p>
            <a:pPr marL="0" indent="0">
              <a:buNone/>
            </a:pPr>
            <a:r>
              <a:rPr lang="en-US" sz="2800" dirty="0">
                <a:latin typeface="Rockwell" panose="02060603020205020403" pitchFamily="18" charset="0"/>
              </a:rPr>
              <a:t>30,000+ Maryland residents are living with </a:t>
            </a:r>
            <a:r>
              <a:rPr lang="en-US" sz="2800" b="1" dirty="0">
                <a:latin typeface="Rockwell" panose="02060603020205020403" pitchFamily="18" charset="0"/>
              </a:rPr>
              <a:t>HIV</a:t>
            </a:r>
          </a:p>
          <a:p>
            <a:pPr marL="0" indent="0">
              <a:buNone/>
            </a:pPr>
            <a:endParaRPr lang="en-US" sz="2800" dirty="0">
              <a:latin typeface="Rockwell" panose="02060603020205020403" pitchFamily="18" charset="0"/>
            </a:endParaRPr>
          </a:p>
          <a:p>
            <a:pPr marL="0" indent="0">
              <a:buNone/>
            </a:pPr>
            <a:r>
              <a:rPr lang="en-US" sz="2800" dirty="0">
                <a:latin typeface="Rockwell" panose="02060603020205020403" pitchFamily="18" charset="0"/>
              </a:rPr>
              <a:t>1 in 4 contracted HIV via injection drug use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4" name="Picture 3">
            <a:extLst>
              <a:ext uri="{FF2B5EF4-FFF2-40B4-BE49-F238E27FC236}">
                <a16:creationId xmlns:a16="http://schemas.microsoft.com/office/drawing/2014/main" id="{B6E64892-2E10-4303-B34B-9379B4D26E9B}"/>
              </a:ext>
            </a:extLst>
          </p:cNvPr>
          <p:cNvPicPr>
            <a:picLocks noChangeAspect="1"/>
          </p:cNvPicPr>
          <p:nvPr/>
        </p:nvPicPr>
        <p:blipFill>
          <a:blip r:embed="rId4"/>
          <a:stretch>
            <a:fillRect/>
          </a:stretch>
        </p:blipFill>
        <p:spPr>
          <a:xfrm>
            <a:off x="965204" y="1801281"/>
            <a:ext cx="7158528" cy="4057652"/>
          </a:xfrm>
          <a:prstGeom prst="rect">
            <a:avLst/>
          </a:prstGeom>
        </p:spPr>
      </p:pic>
      <p:sp>
        <p:nvSpPr>
          <p:cNvPr id="9" name="TextBox 8">
            <a:extLst>
              <a:ext uri="{FF2B5EF4-FFF2-40B4-BE49-F238E27FC236}">
                <a16:creationId xmlns:a16="http://schemas.microsoft.com/office/drawing/2014/main" id="{00559888-EA5E-40C3-B9F6-A101D20BFAA3}"/>
              </a:ext>
            </a:extLst>
          </p:cNvPr>
          <p:cNvSpPr txBox="1"/>
          <p:nvPr/>
        </p:nvSpPr>
        <p:spPr>
          <a:xfrm>
            <a:off x="965204" y="6002923"/>
            <a:ext cx="3517570" cy="338554"/>
          </a:xfrm>
          <a:prstGeom prst="rect">
            <a:avLst/>
          </a:prstGeom>
          <a:noFill/>
        </p:spPr>
        <p:txBody>
          <a:bodyPr wrap="square" rtlCol="0">
            <a:spAutoFit/>
          </a:bodyPr>
          <a:lstStyle/>
          <a:p>
            <a:r>
              <a:rPr lang="en-US" sz="1600" dirty="0">
                <a:latin typeface="Rockwell" panose="02060603020205020403" pitchFamily="18" charset="0"/>
              </a:rPr>
              <a:t>CDC. HIV Surveillance Report.</a:t>
            </a:r>
            <a:endParaRPr lang="en-US" sz="1600" dirty="0"/>
          </a:p>
        </p:txBody>
      </p:sp>
    </p:spTree>
    <p:extLst>
      <p:ext uri="{BB962C8B-B14F-4D97-AF65-F5344CB8AC3E}">
        <p14:creationId xmlns:p14="http://schemas.microsoft.com/office/powerpoint/2010/main" val="576300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Why advocate for Harm Reduction?</a:t>
            </a: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965204" y="1527203"/>
            <a:ext cx="6383863" cy="1680632"/>
          </a:xfrm>
        </p:spPr>
        <p:txBody>
          <a:bodyPr>
            <a:normAutofit/>
          </a:bodyPr>
          <a:lstStyle/>
          <a:p>
            <a:pPr marL="0" indent="0">
              <a:buNone/>
            </a:pPr>
            <a:r>
              <a:rPr lang="en-US" sz="2400" b="1" dirty="0">
                <a:latin typeface="Rockwell" panose="02060603020205020403" pitchFamily="18" charset="0"/>
              </a:rPr>
              <a:t>Hepatitis C</a:t>
            </a:r>
            <a:r>
              <a:rPr lang="en-US" sz="2400" dirty="0">
                <a:latin typeface="Rockwell" panose="02060603020205020403" pitchFamily="18" charset="0"/>
              </a:rPr>
              <a:t> incidence is rising, and is known to be underreported – actual acute estimates are estimated to be 13.9 times the number of reported cases in any year.</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9" name="TextBox 8">
            <a:extLst>
              <a:ext uri="{FF2B5EF4-FFF2-40B4-BE49-F238E27FC236}">
                <a16:creationId xmlns:a16="http://schemas.microsoft.com/office/drawing/2014/main" id="{00559888-EA5E-40C3-B9F6-A101D20BFAA3}"/>
              </a:ext>
            </a:extLst>
          </p:cNvPr>
          <p:cNvSpPr txBox="1"/>
          <p:nvPr/>
        </p:nvSpPr>
        <p:spPr>
          <a:xfrm>
            <a:off x="931336" y="6383922"/>
            <a:ext cx="8957730" cy="338554"/>
          </a:xfrm>
          <a:prstGeom prst="rect">
            <a:avLst/>
          </a:prstGeom>
          <a:noFill/>
        </p:spPr>
        <p:txBody>
          <a:bodyPr wrap="square" rtlCol="0">
            <a:spAutoFit/>
          </a:bodyPr>
          <a:lstStyle/>
          <a:p>
            <a:r>
              <a:rPr lang="en-US" sz="1600" dirty="0">
                <a:latin typeface="Rockwell" panose="02060603020205020403" pitchFamily="18" charset="0"/>
              </a:rPr>
              <a:t>Maryland’s NEDSS. Cases of Selected Notifiable Conditions Reported in Maryland in 2016</a:t>
            </a:r>
            <a:endParaRPr lang="en-US" sz="1600" dirty="0"/>
          </a:p>
        </p:txBody>
      </p:sp>
      <p:pic>
        <p:nvPicPr>
          <p:cNvPr id="5" name="Picture 4">
            <a:extLst>
              <a:ext uri="{FF2B5EF4-FFF2-40B4-BE49-F238E27FC236}">
                <a16:creationId xmlns:a16="http://schemas.microsoft.com/office/drawing/2014/main" id="{ADAEA923-4FF9-428A-8CA4-B7BC396B9EB8}"/>
              </a:ext>
            </a:extLst>
          </p:cNvPr>
          <p:cNvPicPr>
            <a:picLocks noChangeAspect="1"/>
          </p:cNvPicPr>
          <p:nvPr/>
        </p:nvPicPr>
        <p:blipFill>
          <a:blip r:embed="rId4"/>
          <a:stretch>
            <a:fillRect/>
          </a:stretch>
        </p:blipFill>
        <p:spPr>
          <a:xfrm>
            <a:off x="965204" y="3084918"/>
            <a:ext cx="6874930" cy="3299004"/>
          </a:xfrm>
          <a:prstGeom prst="rect">
            <a:avLst/>
          </a:prstGeom>
        </p:spPr>
      </p:pic>
      <p:pic>
        <p:nvPicPr>
          <p:cNvPr id="6" name="Picture 5">
            <a:extLst>
              <a:ext uri="{FF2B5EF4-FFF2-40B4-BE49-F238E27FC236}">
                <a16:creationId xmlns:a16="http://schemas.microsoft.com/office/drawing/2014/main" id="{830812F3-6359-4894-B58B-F7ECA842C4BF}"/>
              </a:ext>
            </a:extLst>
          </p:cNvPr>
          <p:cNvPicPr>
            <a:picLocks noChangeAspect="1"/>
          </p:cNvPicPr>
          <p:nvPr/>
        </p:nvPicPr>
        <p:blipFill>
          <a:blip r:embed="rId5"/>
          <a:stretch>
            <a:fillRect/>
          </a:stretch>
        </p:blipFill>
        <p:spPr>
          <a:xfrm>
            <a:off x="7255937" y="1960036"/>
            <a:ext cx="4763553" cy="3370819"/>
          </a:xfrm>
          <a:prstGeom prst="rect">
            <a:avLst/>
          </a:prstGeom>
        </p:spPr>
      </p:pic>
    </p:spTree>
    <p:extLst>
      <p:ext uri="{BB962C8B-B14F-4D97-AF65-F5344CB8AC3E}">
        <p14:creationId xmlns:p14="http://schemas.microsoft.com/office/powerpoint/2010/main" val="908369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Why advocate for Harm Reduction?</a:t>
            </a: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1080424" y="1774283"/>
            <a:ext cx="5130796" cy="4000500"/>
          </a:xfrm>
        </p:spPr>
        <p:txBody>
          <a:bodyPr>
            <a:normAutofit/>
          </a:bodyPr>
          <a:lstStyle/>
          <a:p>
            <a:pPr marL="0" indent="0">
              <a:buNone/>
            </a:pPr>
            <a:r>
              <a:rPr lang="en-US" sz="2400" b="1" dirty="0">
                <a:latin typeface="Rockwell" panose="02060603020205020403" pitchFamily="18" charset="0"/>
              </a:rPr>
              <a:t>Skin and soft tissue infections </a:t>
            </a:r>
            <a:r>
              <a:rPr lang="en-US" sz="2400" dirty="0">
                <a:latin typeface="Rockwell" panose="02060603020205020403" pitchFamily="18" charset="0"/>
              </a:rPr>
              <a:t>(SSTI) are the most common cause for hospital admission of people who inject drugs. </a:t>
            </a:r>
          </a:p>
          <a:p>
            <a:pPr marL="0" indent="0">
              <a:buNone/>
            </a:pPr>
            <a:endParaRPr lang="en-US" sz="2400" dirty="0">
              <a:latin typeface="Rockwell" panose="02060603020205020403" pitchFamily="18" charset="0"/>
            </a:endParaRPr>
          </a:p>
          <a:p>
            <a:pPr marL="0" indent="0">
              <a:buNone/>
            </a:pPr>
            <a:r>
              <a:rPr lang="en-US" sz="2400" b="1" dirty="0">
                <a:latin typeface="Rockwell" panose="02060603020205020403" pitchFamily="18" charset="0"/>
              </a:rPr>
              <a:t>Endocarditis</a:t>
            </a:r>
            <a:r>
              <a:rPr lang="en-US" sz="2400" dirty="0">
                <a:latin typeface="Rockwell" panose="02060603020205020403" pitchFamily="18" charset="0"/>
              </a:rPr>
              <a:t> occurs when bacteria, fungi, or other germs enter the blood stream and travel to the heart.</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5" name="Picture 4" descr="A black and white photo of a plant&#10;&#10;Description automatically generated">
            <a:extLst>
              <a:ext uri="{FF2B5EF4-FFF2-40B4-BE49-F238E27FC236}">
                <a16:creationId xmlns:a16="http://schemas.microsoft.com/office/drawing/2014/main" id="{ABAC21AF-E31D-457A-8593-B1289535E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3037" y="1919789"/>
            <a:ext cx="5493946" cy="3593041"/>
          </a:xfrm>
          <a:prstGeom prst="rect">
            <a:avLst/>
          </a:prstGeom>
        </p:spPr>
      </p:pic>
    </p:spTree>
    <p:extLst>
      <p:ext uri="{BB962C8B-B14F-4D97-AF65-F5344CB8AC3E}">
        <p14:creationId xmlns:p14="http://schemas.microsoft.com/office/powerpoint/2010/main" val="3592362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Why advocate for Harm Reduction?</a:t>
            </a: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6206069" y="2089943"/>
            <a:ext cx="5130796" cy="3517902"/>
          </a:xfrm>
        </p:spPr>
        <p:txBody>
          <a:bodyPr>
            <a:normAutofit/>
          </a:bodyPr>
          <a:lstStyle/>
          <a:p>
            <a:pPr marL="0" indent="0">
              <a:buNone/>
            </a:pPr>
            <a:r>
              <a:rPr lang="en-US" sz="2400" dirty="0">
                <a:latin typeface="Rockwell" panose="02060603020205020403" pitchFamily="18" charset="0"/>
              </a:rPr>
              <a:t>Drug use is common! SUD is rare.</a:t>
            </a:r>
          </a:p>
          <a:p>
            <a:pPr>
              <a:buFont typeface="Arial" panose="020B0604020202020204" pitchFamily="34" charset="0"/>
              <a:buChar char="•"/>
            </a:pPr>
            <a:r>
              <a:rPr lang="en-US" sz="2400" dirty="0">
                <a:latin typeface="Rockwell" panose="02060603020205020403" pitchFamily="18" charset="0"/>
              </a:rPr>
              <a:t>Only ~10% of people who report drug use develop a SUD at some point in their lives</a:t>
            </a:r>
          </a:p>
          <a:p>
            <a:pPr>
              <a:buFont typeface="Arial" panose="020B0604020202020204" pitchFamily="34" charset="0"/>
              <a:buChar char="•"/>
            </a:pPr>
            <a:r>
              <a:rPr lang="en-US" sz="2400" dirty="0">
                <a:latin typeface="Rockwell" panose="02060603020205020403" pitchFamily="18" charset="0"/>
              </a:rPr>
              <a:t>Most people resolve problematic drug use naturally (without formal treatment or recovery supports)</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5" name="Picture 4">
            <a:extLst>
              <a:ext uri="{FF2B5EF4-FFF2-40B4-BE49-F238E27FC236}">
                <a16:creationId xmlns:a16="http://schemas.microsoft.com/office/drawing/2014/main" id="{5FD6541B-7713-4DC0-9E51-A70A59834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132" y="3563143"/>
            <a:ext cx="4809072" cy="3131086"/>
          </a:xfrm>
          <a:prstGeom prst="rect">
            <a:avLst/>
          </a:prstGeom>
        </p:spPr>
      </p:pic>
      <p:sp>
        <p:nvSpPr>
          <p:cNvPr id="4" name="TextBox 3">
            <a:extLst>
              <a:ext uri="{FF2B5EF4-FFF2-40B4-BE49-F238E27FC236}">
                <a16:creationId xmlns:a16="http://schemas.microsoft.com/office/drawing/2014/main" id="{C61FEF9F-A97E-4448-9042-F5B0AA644F15}"/>
              </a:ext>
            </a:extLst>
          </p:cNvPr>
          <p:cNvSpPr txBox="1"/>
          <p:nvPr/>
        </p:nvSpPr>
        <p:spPr>
          <a:xfrm>
            <a:off x="1219201" y="2089943"/>
            <a:ext cx="4334933" cy="1231106"/>
          </a:xfrm>
          <a:prstGeom prst="rect">
            <a:avLst/>
          </a:prstGeom>
          <a:noFill/>
        </p:spPr>
        <p:txBody>
          <a:bodyPr wrap="square" rtlCol="0">
            <a:spAutoFit/>
          </a:bodyPr>
          <a:lstStyle/>
          <a:p>
            <a:pPr algn="ctr"/>
            <a:r>
              <a:rPr lang="en-US" sz="2800" b="1" dirty="0">
                <a:latin typeface="Rockwell" panose="02060603020205020403" pitchFamily="18" charset="0"/>
              </a:rPr>
              <a:t>We must talk about </a:t>
            </a:r>
            <a:r>
              <a:rPr lang="en-US" sz="2800" b="1" u="sng" dirty="0">
                <a:latin typeface="Rockwell" panose="02060603020205020403" pitchFamily="18" charset="0"/>
              </a:rPr>
              <a:t>people who use drugs</a:t>
            </a:r>
            <a:endParaRPr lang="en-US" sz="2800" b="1" dirty="0">
              <a:latin typeface="Rockwell" panose="02060603020205020403" pitchFamily="18" charset="0"/>
            </a:endParaRPr>
          </a:p>
          <a:p>
            <a:endParaRPr lang="en-US" dirty="0"/>
          </a:p>
        </p:txBody>
      </p:sp>
    </p:spTree>
    <p:extLst>
      <p:ext uri="{BB962C8B-B14F-4D97-AF65-F5344CB8AC3E}">
        <p14:creationId xmlns:p14="http://schemas.microsoft.com/office/powerpoint/2010/main" val="1242192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Why advocate for Harm Reduction?</a:t>
            </a: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7061204" y="2184400"/>
            <a:ext cx="5130796" cy="4260851"/>
          </a:xfrm>
        </p:spPr>
        <p:txBody>
          <a:bodyPr>
            <a:normAutofit/>
          </a:bodyPr>
          <a:lstStyle/>
          <a:p>
            <a:pPr marL="0" indent="0">
              <a:buNone/>
            </a:pPr>
            <a:r>
              <a:rPr lang="en-US" sz="2400" b="1" dirty="0">
                <a:latin typeface="Rockwell" panose="02060603020205020403" pitchFamily="18" charset="0"/>
              </a:rPr>
              <a:t>Most people have a poor understanding of drug use.</a:t>
            </a:r>
          </a:p>
          <a:p>
            <a:pPr>
              <a:buFont typeface="Arial" panose="020B0604020202020204" pitchFamily="34" charset="0"/>
              <a:buChar char="•"/>
            </a:pPr>
            <a:r>
              <a:rPr lang="en-US" sz="2400" dirty="0">
                <a:latin typeface="Rockwell" panose="02060603020205020403" pitchFamily="18" charset="0"/>
              </a:rPr>
              <a:t>Bad person</a:t>
            </a:r>
          </a:p>
          <a:p>
            <a:pPr>
              <a:buFont typeface="Arial" panose="020B0604020202020204" pitchFamily="34" charset="0"/>
              <a:buChar char="•"/>
            </a:pPr>
            <a:r>
              <a:rPr lang="en-US" sz="2400" dirty="0">
                <a:latin typeface="Rockwell" panose="02060603020205020403" pitchFamily="18" charset="0"/>
              </a:rPr>
              <a:t>Medicine = still on drugs</a:t>
            </a:r>
          </a:p>
          <a:p>
            <a:pPr>
              <a:buFont typeface="Arial" panose="020B0604020202020204" pitchFamily="34" charset="0"/>
              <a:buChar char="•"/>
            </a:pPr>
            <a:r>
              <a:rPr lang="en-US" sz="2400" dirty="0">
                <a:latin typeface="Rockwell" panose="02060603020205020403" pitchFamily="18" charset="0"/>
              </a:rPr>
              <a:t>Must “hit rock bottom”</a:t>
            </a:r>
          </a:p>
          <a:p>
            <a:pPr>
              <a:buFont typeface="Arial" panose="020B0604020202020204" pitchFamily="34" charset="0"/>
              <a:buChar char="•"/>
            </a:pPr>
            <a:r>
              <a:rPr lang="en-US" sz="2400" dirty="0">
                <a:latin typeface="Rockwell" panose="02060603020205020403" pitchFamily="18" charset="0"/>
              </a:rPr>
              <a:t>Treatment isn’t available on demand &amp; not all treatment is good treatment</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9" name="Picture 8">
            <a:extLst>
              <a:ext uri="{FF2B5EF4-FFF2-40B4-BE49-F238E27FC236}">
                <a16:creationId xmlns:a16="http://schemas.microsoft.com/office/drawing/2014/main" id="{CA5DE42B-A9F8-4153-9F85-B53C16C77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475" y="1800225"/>
            <a:ext cx="5509725" cy="4260852"/>
          </a:xfrm>
          <a:prstGeom prst="rect">
            <a:avLst/>
          </a:prstGeom>
        </p:spPr>
      </p:pic>
    </p:spTree>
    <p:extLst>
      <p:ext uri="{BB962C8B-B14F-4D97-AF65-F5344CB8AC3E}">
        <p14:creationId xmlns:p14="http://schemas.microsoft.com/office/powerpoint/2010/main" val="2272198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Why advocate for Harm Reduction?</a:t>
            </a: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7171942" y="2171700"/>
            <a:ext cx="4639053" cy="3316389"/>
          </a:xfrm>
        </p:spPr>
        <p:txBody>
          <a:bodyPr>
            <a:normAutofit/>
          </a:bodyPr>
          <a:lstStyle/>
          <a:p>
            <a:pPr marL="0" indent="0" algn="ctr">
              <a:lnSpc>
                <a:spcPct val="100000"/>
              </a:lnSpc>
              <a:buNone/>
            </a:pPr>
            <a:r>
              <a:rPr lang="en-US" sz="2600" dirty="0">
                <a:latin typeface="Rockwell" panose="02060603020205020403" pitchFamily="18" charset="0"/>
              </a:rPr>
              <a:t>“A process of change through which individuals improve their health and wellness, live a self-directed life, and strive to reach their full potential.”</a:t>
            </a:r>
          </a:p>
          <a:p>
            <a:pPr marL="0" indent="0" algn="ctr">
              <a:buNone/>
            </a:pPr>
            <a:r>
              <a:rPr lang="en-US" sz="2600" dirty="0">
                <a:latin typeface="Rockwell" panose="02060603020205020403" pitchFamily="18" charset="0"/>
              </a:rPr>
              <a:t>--SAMHSA</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4" name="TextBox 3">
            <a:extLst>
              <a:ext uri="{FF2B5EF4-FFF2-40B4-BE49-F238E27FC236}">
                <a16:creationId xmlns:a16="http://schemas.microsoft.com/office/drawing/2014/main" id="{C61FEF9F-A97E-4448-9042-F5B0AA644F15}"/>
              </a:ext>
            </a:extLst>
          </p:cNvPr>
          <p:cNvSpPr txBox="1"/>
          <p:nvPr/>
        </p:nvSpPr>
        <p:spPr>
          <a:xfrm>
            <a:off x="977901" y="2131884"/>
            <a:ext cx="6071276" cy="523220"/>
          </a:xfrm>
          <a:prstGeom prst="rect">
            <a:avLst/>
          </a:prstGeom>
          <a:noFill/>
        </p:spPr>
        <p:txBody>
          <a:bodyPr wrap="square" rtlCol="0">
            <a:spAutoFit/>
          </a:bodyPr>
          <a:lstStyle/>
          <a:p>
            <a:pPr algn="ctr"/>
            <a:r>
              <a:rPr lang="en-US" sz="2800" b="1" dirty="0">
                <a:latin typeface="Rockwell" panose="02060603020205020403" pitchFamily="18" charset="0"/>
              </a:rPr>
              <a:t>Harm Reduction </a:t>
            </a:r>
            <a:r>
              <a:rPr lang="en-US" sz="2800" b="1" u="sng" dirty="0">
                <a:latin typeface="Rockwell" panose="02060603020205020403" pitchFamily="18" charset="0"/>
              </a:rPr>
              <a:t>is</a:t>
            </a:r>
            <a:r>
              <a:rPr lang="en-US" sz="2800" b="1" dirty="0">
                <a:latin typeface="Rockwell" panose="02060603020205020403" pitchFamily="18" charset="0"/>
              </a:rPr>
              <a:t> recovery.</a:t>
            </a:r>
            <a:endParaRPr lang="en-US" dirty="0"/>
          </a:p>
        </p:txBody>
      </p:sp>
      <p:pic>
        <p:nvPicPr>
          <p:cNvPr id="8" name="Content Placeholder 3">
            <a:extLst>
              <a:ext uri="{FF2B5EF4-FFF2-40B4-BE49-F238E27FC236}">
                <a16:creationId xmlns:a16="http://schemas.microsoft.com/office/drawing/2014/main" id="{14DE050C-EA99-4DF8-8756-39F49C47E158}"/>
              </a:ext>
            </a:extLst>
          </p:cNvPr>
          <p:cNvPicPr>
            <a:picLocks noChangeAspect="1" noChangeArrowheads="1"/>
          </p:cNvPicPr>
          <p:nvPr/>
        </p:nvPicPr>
        <p:blipFill>
          <a:blip r:embed="rId4"/>
          <a:stretch>
            <a:fillRect/>
          </a:stretch>
        </p:blipFill>
        <p:spPr bwMode="auto">
          <a:xfrm>
            <a:off x="855135" y="2889915"/>
            <a:ext cx="6194042" cy="27496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230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Why advocate for Harm Reduction?</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13" name="Picture 12">
            <a:extLst>
              <a:ext uri="{FF2B5EF4-FFF2-40B4-BE49-F238E27FC236}">
                <a16:creationId xmlns:a16="http://schemas.microsoft.com/office/drawing/2014/main" id="{6A72AEA6-C744-4CDB-A6E1-C0A33D8F68EB}"/>
              </a:ext>
            </a:extLst>
          </p:cNvPr>
          <p:cNvPicPr>
            <a:picLocks noChangeAspect="1"/>
          </p:cNvPicPr>
          <p:nvPr/>
        </p:nvPicPr>
        <p:blipFill>
          <a:blip r:embed="rId4"/>
          <a:stretch>
            <a:fillRect/>
          </a:stretch>
        </p:blipFill>
        <p:spPr>
          <a:xfrm>
            <a:off x="1786466" y="1543051"/>
            <a:ext cx="8619068" cy="5050446"/>
          </a:xfrm>
          <a:prstGeom prst="rect">
            <a:avLst/>
          </a:prstGeom>
        </p:spPr>
      </p:pic>
    </p:spTree>
    <p:extLst>
      <p:ext uri="{BB962C8B-B14F-4D97-AF65-F5344CB8AC3E}">
        <p14:creationId xmlns:p14="http://schemas.microsoft.com/office/powerpoint/2010/main" val="1609044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Why advocate for Harm Reduction?</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10" name="Content Placeholder 9">
            <a:extLst>
              <a:ext uri="{FF2B5EF4-FFF2-40B4-BE49-F238E27FC236}">
                <a16:creationId xmlns:a16="http://schemas.microsoft.com/office/drawing/2014/main" id="{D361F8DD-8BD6-42D7-9A51-C34D0592636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3393"/>
          <a:stretch/>
        </p:blipFill>
        <p:spPr>
          <a:xfrm>
            <a:off x="999389" y="1777201"/>
            <a:ext cx="9956481" cy="4394999"/>
          </a:xfrm>
        </p:spPr>
      </p:pic>
    </p:spTree>
    <p:extLst>
      <p:ext uri="{BB962C8B-B14F-4D97-AF65-F5344CB8AC3E}">
        <p14:creationId xmlns:p14="http://schemas.microsoft.com/office/powerpoint/2010/main" val="205496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DD35-C06D-4D6A-8810-2F0E1594AD73}"/>
              </a:ext>
            </a:extLst>
          </p:cNvPr>
          <p:cNvSpPr>
            <a:spLocks noGrp="1"/>
          </p:cNvSpPr>
          <p:nvPr>
            <p:ph type="title"/>
          </p:nvPr>
        </p:nvSpPr>
        <p:spPr>
          <a:xfrm>
            <a:off x="6096000" y="671286"/>
            <a:ext cx="5515429" cy="2157884"/>
          </a:xfrm>
        </p:spPr>
        <p:txBody>
          <a:bodyPr/>
          <a:lstStyle/>
          <a:p>
            <a:r>
              <a:rPr lang="en-US" b="1" dirty="0">
                <a:latin typeface="Rockwell" panose="02060603020205020403" pitchFamily="18" charset="0"/>
              </a:rPr>
              <a:t>Who are we?</a:t>
            </a:r>
          </a:p>
        </p:txBody>
      </p:sp>
      <p:pic>
        <p:nvPicPr>
          <p:cNvPr id="6" name="Picture Placeholder 5">
            <a:extLst>
              <a:ext uri="{FF2B5EF4-FFF2-40B4-BE49-F238E27FC236}">
                <a16:creationId xmlns:a16="http://schemas.microsoft.com/office/drawing/2014/main" id="{6D93651D-152E-4925-A68B-CA73025D466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785" r="23094"/>
          <a:stretch/>
        </p:blipFill>
        <p:spPr>
          <a:xfrm>
            <a:off x="-812799" y="-684457"/>
            <a:ext cx="6110514" cy="8545565"/>
          </a:xfrm>
        </p:spPr>
      </p:pic>
      <p:sp>
        <p:nvSpPr>
          <p:cNvPr id="4" name="Text Placeholder 3">
            <a:extLst>
              <a:ext uri="{FF2B5EF4-FFF2-40B4-BE49-F238E27FC236}">
                <a16:creationId xmlns:a16="http://schemas.microsoft.com/office/drawing/2014/main" id="{7CE48CF4-D72F-4FB9-850B-1EF15439837E}"/>
              </a:ext>
            </a:extLst>
          </p:cNvPr>
          <p:cNvSpPr>
            <a:spLocks noGrp="1"/>
          </p:cNvSpPr>
          <p:nvPr>
            <p:ph type="body" sz="half" idx="2"/>
          </p:nvPr>
        </p:nvSpPr>
        <p:spPr>
          <a:xfrm>
            <a:off x="6096000" y="2289911"/>
            <a:ext cx="5515429" cy="3011432"/>
          </a:xfrm>
        </p:spPr>
        <p:txBody>
          <a:bodyPr>
            <a:normAutofit fontScale="92500"/>
          </a:bodyPr>
          <a:lstStyle/>
          <a:p>
            <a:r>
              <a:rPr lang="en-US" sz="2400" b="1" dirty="0">
                <a:solidFill>
                  <a:schemeClr val="accent6">
                    <a:lumMod val="50000"/>
                  </a:schemeClr>
                </a:solidFill>
                <a:latin typeface="Rockwell" panose="02060603020205020403" pitchFamily="18" charset="0"/>
              </a:rPr>
              <a:t>Baltimore Harm Reduction Coalition</a:t>
            </a:r>
            <a:r>
              <a:rPr lang="en-US" sz="2400" dirty="0">
                <a:solidFill>
                  <a:schemeClr val="accent6">
                    <a:lumMod val="50000"/>
                  </a:schemeClr>
                </a:solidFill>
                <a:latin typeface="Rockwell" panose="02060603020205020403" pitchFamily="18" charset="0"/>
              </a:rPr>
              <a:t> </a:t>
            </a:r>
            <a:r>
              <a:rPr lang="en-US" sz="2400" dirty="0">
                <a:latin typeface="Rockwell" panose="02060603020205020403" pitchFamily="18" charset="0"/>
              </a:rPr>
              <a:t>mobilizes community members for the health, dignity, and safety of people targeted by the War on Drugs and anti sex worker policies. We advocate for harm reduction as part of a broader movement for social justice.</a:t>
            </a:r>
            <a:endParaRPr lang="en-US" sz="2400" b="1" dirty="0">
              <a:latin typeface="Rockwell" panose="02060603020205020403" pitchFamily="18" charset="0"/>
            </a:endParaRPr>
          </a:p>
        </p:txBody>
      </p:sp>
      <p:pic>
        <p:nvPicPr>
          <p:cNvPr id="10" name="Picture 9">
            <a:extLst>
              <a:ext uri="{FF2B5EF4-FFF2-40B4-BE49-F238E27FC236}">
                <a16:creationId xmlns:a16="http://schemas.microsoft.com/office/drawing/2014/main" id="{154E38E1-F20C-4725-9C7B-8590DCEE719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Tree>
    <p:extLst>
      <p:ext uri="{BB962C8B-B14F-4D97-AF65-F5344CB8AC3E}">
        <p14:creationId xmlns:p14="http://schemas.microsoft.com/office/powerpoint/2010/main" val="2029566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54666" y="549494"/>
            <a:ext cx="10617200" cy="1485900"/>
          </a:xfrm>
        </p:spPr>
        <p:txBody>
          <a:bodyPr>
            <a:normAutofit/>
          </a:bodyPr>
          <a:lstStyle/>
          <a:p>
            <a:r>
              <a:rPr lang="en-US" b="1" dirty="0">
                <a:latin typeface="Rockwell" panose="02060603020205020403" pitchFamily="18" charset="0"/>
              </a:rPr>
              <a:t>Support for HR policy change in Maryland the last 25 years</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738CA40B-6313-419E-AB03-F3D437F074C5}"/>
              </a:ext>
            </a:extLst>
          </p:cNvPr>
          <p:cNvSpPr txBox="1">
            <a:spLocks/>
          </p:cNvSpPr>
          <p:nvPr/>
        </p:nvSpPr>
        <p:spPr>
          <a:xfrm>
            <a:off x="1109809" y="2035394"/>
            <a:ext cx="10617200" cy="4551673"/>
          </a:xfrm>
          <a:prstGeom prst="rect">
            <a:avLst/>
          </a:prstGeom>
        </p:spPr>
        <p:txBody>
          <a:bodyPr vert="horz" lIns="91440" tIns="45720" rIns="91440" bIns="45720" numCol="2"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r>
              <a:rPr lang="en-US" sz="2200" i="0" dirty="0">
                <a:latin typeface="Rockwell" panose="02060603020205020403" pitchFamily="18" charset="0"/>
              </a:rPr>
              <a:t>(1994) After 3 years of debate in the General Assembly… Baltimore City &amp; Prince George’s County authorized for 1-for-1 needle exchange model (only Baltimore established)</a:t>
            </a:r>
          </a:p>
          <a:p>
            <a:pPr fontAlgn="base">
              <a:buFont typeface="Arial" panose="020B0604020202020204" pitchFamily="34" charset="0"/>
              <a:buChar char="•"/>
            </a:pPr>
            <a:r>
              <a:rPr lang="en-US" sz="2200" i="0" dirty="0">
                <a:latin typeface="Rockwell" panose="02060603020205020403" pitchFamily="18" charset="0"/>
              </a:rPr>
              <a:t>(2014) Authorized to expand to a distribution model</a:t>
            </a:r>
          </a:p>
          <a:p>
            <a:pPr lvl="2" fontAlgn="base"/>
            <a:r>
              <a:rPr lang="en-US" sz="2200" dirty="0">
                <a:latin typeface="Rockwell" panose="02060603020205020403" pitchFamily="18" charset="0"/>
              </a:rPr>
              <a:t>IDU HIV transmission in 1994 was 60.4%</a:t>
            </a:r>
          </a:p>
          <a:p>
            <a:pPr lvl="2" fontAlgn="base"/>
            <a:r>
              <a:rPr lang="en-US" sz="2200" dirty="0">
                <a:latin typeface="Rockwell" panose="02060603020205020403" pitchFamily="18" charset="0"/>
              </a:rPr>
              <a:t>In 2016, it was less than 8%</a:t>
            </a:r>
          </a:p>
          <a:p>
            <a:pPr fontAlgn="base">
              <a:buFont typeface="Arial" panose="020B0604020202020204" pitchFamily="34" charset="0"/>
              <a:buChar char="•"/>
            </a:pPr>
            <a:r>
              <a:rPr lang="en-US" sz="2200" i="0" dirty="0">
                <a:latin typeface="Rockwell" panose="02060603020205020403" pitchFamily="18" charset="0"/>
              </a:rPr>
              <a:t>(2014) Good Samaritan law</a:t>
            </a:r>
          </a:p>
          <a:p>
            <a:pPr fontAlgn="base">
              <a:buFont typeface="Arial" panose="020B0604020202020204" pitchFamily="34" charset="0"/>
              <a:buChar char="•"/>
            </a:pPr>
            <a:endParaRPr lang="en-US" sz="2200" i="0" dirty="0">
              <a:latin typeface="Rockwell" panose="02060603020205020403" pitchFamily="18" charset="0"/>
            </a:endParaRPr>
          </a:p>
          <a:p>
            <a:pPr fontAlgn="base">
              <a:buFont typeface="Arial" panose="020B0604020202020204" pitchFamily="34" charset="0"/>
              <a:buChar char="•"/>
            </a:pPr>
            <a:endParaRPr lang="en-US" sz="2200" i="0" dirty="0">
              <a:latin typeface="Rockwell" panose="02060603020205020403" pitchFamily="18" charset="0"/>
            </a:endParaRPr>
          </a:p>
          <a:p>
            <a:pPr fontAlgn="base">
              <a:buFont typeface="Arial" panose="020B0604020202020204" pitchFamily="34" charset="0"/>
              <a:buChar char="•"/>
            </a:pPr>
            <a:r>
              <a:rPr lang="en-US" sz="2200" i="0" dirty="0">
                <a:latin typeface="Rockwell" panose="02060603020205020403" pitchFamily="18" charset="0"/>
              </a:rPr>
              <a:t>(2015) Naloxone access: Statewide standing order if trained under ORP </a:t>
            </a:r>
          </a:p>
          <a:p>
            <a:pPr fontAlgn="base">
              <a:buFont typeface="Arial" panose="020B0604020202020204" pitchFamily="34" charset="0"/>
              <a:buChar char="•"/>
            </a:pPr>
            <a:r>
              <a:rPr lang="en-US" sz="2200" i="0" dirty="0">
                <a:latin typeface="Rockwell" panose="02060603020205020403" pitchFamily="18" charset="0"/>
              </a:rPr>
              <a:t>(2016) Syringe Services Program statewide expansion</a:t>
            </a:r>
          </a:p>
          <a:p>
            <a:pPr fontAlgn="base">
              <a:buFont typeface="Arial" panose="020B0604020202020204" pitchFamily="34" charset="0"/>
              <a:buChar char="•"/>
            </a:pPr>
            <a:r>
              <a:rPr lang="en-US" sz="2200" i="0" dirty="0">
                <a:latin typeface="Rockwell" panose="02060603020205020403" pitchFamily="18" charset="0"/>
              </a:rPr>
              <a:t>(2017) Naloxone access: Training requirement removed so anyone can obtain</a:t>
            </a:r>
          </a:p>
          <a:p>
            <a:pPr fontAlgn="base">
              <a:buFont typeface="Arial" panose="020B0604020202020204" pitchFamily="34" charset="0"/>
              <a:buChar char="•"/>
            </a:pPr>
            <a:r>
              <a:rPr lang="en-US" sz="2200" i="0" dirty="0">
                <a:latin typeface="Rockwell" panose="02060603020205020403" pitchFamily="18" charset="0"/>
              </a:rPr>
              <a:t>(2018) Items to “test and analyze” drugs (i.e. fentanyl test strips) decriminalized</a:t>
            </a:r>
          </a:p>
          <a:p>
            <a:pPr fontAlgn="base">
              <a:buFont typeface="Arial" panose="020B0604020202020204" pitchFamily="34" charset="0"/>
              <a:buChar char="•"/>
            </a:pPr>
            <a:r>
              <a:rPr lang="en-US" sz="2200" i="0" dirty="0">
                <a:latin typeface="Rockwell" panose="02060603020205020403" pitchFamily="18" charset="0"/>
              </a:rPr>
              <a:t>(2019) MAT programs</a:t>
            </a:r>
            <a:r>
              <a:rPr lang="en-US" sz="2200" dirty="0">
                <a:latin typeface="Rockwell" panose="02060603020205020403" pitchFamily="18" charset="0"/>
              </a:rPr>
              <a:t> in jails required &amp; funded</a:t>
            </a:r>
            <a:endParaRPr lang="en-US" sz="2200" i="0" dirty="0">
              <a:latin typeface="Rockwell" panose="02060603020205020403" pitchFamily="18" charset="0"/>
            </a:endParaRPr>
          </a:p>
          <a:p>
            <a:pPr marL="0" indent="0" algn="ctr">
              <a:buFont typeface="Franklin Gothic Book" panose="020B0503020102020204" pitchFamily="34" charset="0"/>
              <a:buNone/>
            </a:pPr>
            <a:endParaRPr lang="en-US" sz="2200" dirty="0">
              <a:latin typeface="Rockwell" panose="02060603020205020403" pitchFamily="18" charset="0"/>
            </a:endParaRPr>
          </a:p>
        </p:txBody>
      </p:sp>
    </p:spTree>
    <p:extLst>
      <p:ext uri="{BB962C8B-B14F-4D97-AF65-F5344CB8AC3E}">
        <p14:creationId xmlns:p14="http://schemas.microsoft.com/office/powerpoint/2010/main" val="733974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Other things to advocate for</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738CA40B-6313-419E-AB03-F3D437F074C5}"/>
              </a:ext>
            </a:extLst>
          </p:cNvPr>
          <p:cNvSpPr txBox="1">
            <a:spLocks/>
          </p:cNvSpPr>
          <p:nvPr/>
        </p:nvSpPr>
        <p:spPr>
          <a:xfrm>
            <a:off x="1516209" y="1905506"/>
            <a:ext cx="4766058" cy="4136806"/>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n-US" sz="2800" b="1" dirty="0">
                <a:latin typeface="Rockwell" panose="02060603020205020403" pitchFamily="18" charset="0"/>
              </a:rPr>
              <a:t>Local issues: </a:t>
            </a:r>
          </a:p>
          <a:p>
            <a:pPr>
              <a:buFont typeface="Arial" panose="020B0604020202020204" pitchFamily="34" charset="0"/>
              <a:buChar char="•"/>
            </a:pPr>
            <a:r>
              <a:rPr lang="en-US" sz="2200" dirty="0">
                <a:latin typeface="Rockwell" panose="02060603020205020403" pitchFamily="18" charset="0"/>
              </a:rPr>
              <a:t>More naloxone in PWUD hands</a:t>
            </a:r>
          </a:p>
          <a:p>
            <a:pPr>
              <a:buFont typeface="Arial" panose="020B0604020202020204" pitchFamily="34" charset="0"/>
              <a:buChar char="•"/>
            </a:pPr>
            <a:r>
              <a:rPr lang="en-US" sz="2200" dirty="0">
                <a:latin typeface="Rockwell" panose="02060603020205020403" pitchFamily="18" charset="0"/>
              </a:rPr>
              <a:t>Low-barrier MAT</a:t>
            </a:r>
          </a:p>
          <a:p>
            <a:pPr>
              <a:lnSpc>
                <a:spcPct val="100000"/>
              </a:lnSpc>
              <a:buFont typeface="Arial" panose="020B0604020202020204" pitchFamily="34" charset="0"/>
              <a:buChar char="•"/>
            </a:pPr>
            <a:r>
              <a:rPr lang="en-US" sz="2200" dirty="0">
                <a:latin typeface="Rockwell" panose="02060603020205020403" pitchFamily="18" charset="0"/>
              </a:rPr>
              <a:t>Syringe services</a:t>
            </a:r>
          </a:p>
          <a:p>
            <a:pPr>
              <a:buFont typeface="Arial" panose="020B0604020202020204" pitchFamily="34" charset="0"/>
              <a:buChar char="•"/>
            </a:pPr>
            <a:r>
              <a:rPr lang="en-US" sz="2200" dirty="0">
                <a:latin typeface="Rockwell" panose="02060603020205020403" pitchFamily="18" charset="0"/>
              </a:rPr>
              <a:t>Drug checking</a:t>
            </a:r>
          </a:p>
          <a:p>
            <a:pPr>
              <a:buFont typeface="Arial" panose="020B0604020202020204" pitchFamily="34" charset="0"/>
              <a:buChar char="•"/>
            </a:pPr>
            <a:r>
              <a:rPr lang="en-US" sz="2200" dirty="0">
                <a:latin typeface="Rockwell" panose="02060603020205020403" pitchFamily="18" charset="0"/>
              </a:rPr>
              <a:t>Wound care</a:t>
            </a:r>
          </a:p>
          <a:p>
            <a:pPr>
              <a:buFont typeface="Arial" panose="020B0604020202020204" pitchFamily="34" charset="0"/>
              <a:buChar char="•"/>
            </a:pPr>
            <a:r>
              <a:rPr lang="en-US" sz="2200" dirty="0">
                <a:latin typeface="Rockwell" panose="02060603020205020403" pitchFamily="18" charset="0"/>
              </a:rPr>
              <a:t>Drop-in centers</a:t>
            </a:r>
          </a:p>
          <a:p>
            <a:pPr>
              <a:buFont typeface="Arial" panose="020B0604020202020204" pitchFamily="34" charset="0"/>
              <a:buChar char="•"/>
            </a:pPr>
            <a:r>
              <a:rPr lang="en-US" sz="2200" dirty="0">
                <a:latin typeface="Rockwell" panose="02060603020205020403" pitchFamily="18" charset="0"/>
              </a:rPr>
              <a:t>Arrest diversion</a:t>
            </a:r>
          </a:p>
        </p:txBody>
      </p:sp>
      <p:sp>
        <p:nvSpPr>
          <p:cNvPr id="3" name="TextBox 2">
            <a:extLst>
              <a:ext uri="{FF2B5EF4-FFF2-40B4-BE49-F238E27FC236}">
                <a16:creationId xmlns:a16="http://schemas.microsoft.com/office/drawing/2014/main" id="{F4C944B7-742B-46C7-A628-1548A137112E}"/>
              </a:ext>
            </a:extLst>
          </p:cNvPr>
          <p:cNvSpPr txBox="1"/>
          <p:nvPr/>
        </p:nvSpPr>
        <p:spPr>
          <a:xfrm>
            <a:off x="6680200" y="1905506"/>
            <a:ext cx="4766058" cy="4216539"/>
          </a:xfrm>
          <a:prstGeom prst="rect">
            <a:avLst/>
          </a:prstGeom>
          <a:noFill/>
        </p:spPr>
        <p:txBody>
          <a:bodyPr wrap="square" rtlCol="0">
            <a:spAutoFit/>
          </a:bodyPr>
          <a:lstStyle/>
          <a:p>
            <a:r>
              <a:rPr lang="en-US" sz="2800" b="1" dirty="0">
                <a:latin typeface="Rockwell" panose="02060603020205020403" pitchFamily="18" charset="0"/>
              </a:rPr>
              <a:t>State issues: </a:t>
            </a:r>
          </a:p>
          <a:p>
            <a:pPr marL="342900" indent="-342900">
              <a:lnSpc>
                <a:spcPct val="150000"/>
              </a:lnSpc>
              <a:buFont typeface="Arial" panose="020B0604020202020204" pitchFamily="34" charset="0"/>
              <a:buChar char="•"/>
            </a:pPr>
            <a:r>
              <a:rPr lang="en-US" sz="2400" dirty="0">
                <a:latin typeface="Rockwell" panose="02060603020205020403" pitchFamily="18" charset="0"/>
              </a:rPr>
              <a:t>Reduce punishment:</a:t>
            </a:r>
          </a:p>
          <a:p>
            <a:pPr marL="800100" lvl="1" indent="-342900">
              <a:lnSpc>
                <a:spcPct val="150000"/>
              </a:lnSpc>
              <a:buFont typeface="Arial" panose="020B0604020202020204" pitchFamily="34" charset="0"/>
              <a:buChar char="•"/>
            </a:pPr>
            <a:r>
              <a:rPr lang="en-US" sz="2400" dirty="0">
                <a:latin typeface="Rockwell" panose="02060603020205020403" pitchFamily="18" charset="0"/>
              </a:rPr>
              <a:t>Decriminalize PWUD</a:t>
            </a:r>
          </a:p>
          <a:p>
            <a:pPr marL="342900" indent="-342900">
              <a:lnSpc>
                <a:spcPct val="150000"/>
              </a:lnSpc>
              <a:buFont typeface="Arial" panose="020B0604020202020204" pitchFamily="34" charset="0"/>
              <a:buChar char="•"/>
            </a:pPr>
            <a:r>
              <a:rPr lang="en-US" sz="2400" dirty="0">
                <a:latin typeface="Rockwell" panose="02060603020205020403" pitchFamily="18" charset="0"/>
              </a:rPr>
              <a:t>Reduce involuntary/coercive interventions</a:t>
            </a:r>
          </a:p>
          <a:p>
            <a:pPr marL="342900" indent="-342900">
              <a:lnSpc>
                <a:spcPct val="150000"/>
              </a:lnSpc>
              <a:buFont typeface="Arial" panose="020B0604020202020204" pitchFamily="34" charset="0"/>
              <a:buChar char="•"/>
            </a:pPr>
            <a:r>
              <a:rPr lang="en-US" sz="2400" dirty="0">
                <a:latin typeface="Rockwell" panose="02060603020205020403" pitchFamily="18" charset="0"/>
              </a:rPr>
              <a:t>Funding &amp; allowance for different models</a:t>
            </a:r>
          </a:p>
          <a:p>
            <a:endParaRPr lang="en-US" sz="2400" dirty="0">
              <a:latin typeface="Rockwell" panose="02060603020205020403" pitchFamily="18" charset="0"/>
            </a:endParaRPr>
          </a:p>
        </p:txBody>
      </p:sp>
    </p:spTree>
    <p:extLst>
      <p:ext uri="{BB962C8B-B14F-4D97-AF65-F5344CB8AC3E}">
        <p14:creationId xmlns:p14="http://schemas.microsoft.com/office/powerpoint/2010/main" val="296018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680E50-AA4A-4147-A1C0-632384015350}"/>
              </a:ext>
            </a:extLst>
          </p:cNvPr>
          <p:cNvSpPr/>
          <p:nvPr/>
        </p:nvSpPr>
        <p:spPr>
          <a:xfrm>
            <a:off x="947185" y="4368800"/>
            <a:ext cx="6273124" cy="2235200"/>
          </a:xfrm>
          <a:prstGeom prst="rect">
            <a:avLst/>
          </a:prstGeom>
          <a:solidFill>
            <a:schemeClr val="accent6">
              <a:lumMod val="75000"/>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Fundamental to harm reduction</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738CA40B-6313-419E-AB03-F3D437F074C5}"/>
              </a:ext>
            </a:extLst>
          </p:cNvPr>
          <p:cNvSpPr txBox="1">
            <a:spLocks/>
          </p:cNvSpPr>
          <p:nvPr/>
        </p:nvSpPr>
        <p:spPr>
          <a:xfrm>
            <a:off x="1109809" y="1879965"/>
            <a:ext cx="6273124" cy="2050685"/>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r>
              <a:rPr lang="en-US" sz="2800" i="0" dirty="0">
                <a:latin typeface="Rockwell" panose="02060603020205020403" pitchFamily="18" charset="0"/>
              </a:rPr>
              <a:t>Choice / autonomy</a:t>
            </a:r>
          </a:p>
          <a:p>
            <a:pPr fontAlgn="base">
              <a:buFont typeface="Arial" panose="020B0604020202020204" pitchFamily="34" charset="0"/>
              <a:buChar char="•"/>
            </a:pPr>
            <a:r>
              <a:rPr lang="en-US" sz="2800" dirty="0">
                <a:latin typeface="Rockwell" panose="02060603020205020403" pitchFamily="18" charset="0"/>
              </a:rPr>
              <a:t>Meet people where they are</a:t>
            </a:r>
          </a:p>
          <a:p>
            <a:pPr fontAlgn="base">
              <a:buFont typeface="Arial" panose="020B0604020202020204" pitchFamily="34" charset="0"/>
              <a:buChar char="•"/>
            </a:pPr>
            <a:r>
              <a:rPr lang="en-US" sz="2800" dirty="0">
                <a:latin typeface="Rockwell" panose="02060603020205020403" pitchFamily="18" charset="0"/>
              </a:rPr>
              <a:t>People most affected have real voice in policies</a:t>
            </a:r>
          </a:p>
        </p:txBody>
      </p:sp>
      <p:pic>
        <p:nvPicPr>
          <p:cNvPr id="4" name="Picture 3">
            <a:extLst>
              <a:ext uri="{FF2B5EF4-FFF2-40B4-BE49-F238E27FC236}">
                <a16:creationId xmlns:a16="http://schemas.microsoft.com/office/drawing/2014/main" id="{C0056211-A0BF-408A-9389-E89F180DA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933" y="1549602"/>
            <a:ext cx="3450130" cy="4559643"/>
          </a:xfrm>
          <a:prstGeom prst="rect">
            <a:avLst/>
          </a:prstGeom>
        </p:spPr>
      </p:pic>
      <p:sp>
        <p:nvSpPr>
          <p:cNvPr id="5" name="TextBox 4">
            <a:extLst>
              <a:ext uri="{FF2B5EF4-FFF2-40B4-BE49-F238E27FC236}">
                <a16:creationId xmlns:a16="http://schemas.microsoft.com/office/drawing/2014/main" id="{6A8A89AD-D5BC-46B8-B838-5EE4FF7927EB}"/>
              </a:ext>
            </a:extLst>
          </p:cNvPr>
          <p:cNvSpPr txBox="1"/>
          <p:nvPr/>
        </p:nvSpPr>
        <p:spPr>
          <a:xfrm>
            <a:off x="1109809" y="4517650"/>
            <a:ext cx="6082585" cy="1938992"/>
          </a:xfrm>
          <a:prstGeom prst="rect">
            <a:avLst/>
          </a:prstGeom>
          <a:noFill/>
        </p:spPr>
        <p:txBody>
          <a:bodyPr wrap="square" rtlCol="0">
            <a:spAutoFit/>
          </a:bodyPr>
          <a:lstStyle/>
          <a:p>
            <a:pPr algn="ctr"/>
            <a:r>
              <a:rPr lang="en-US" sz="2400" dirty="0">
                <a:latin typeface="Rockwell" panose="02060603020205020403" pitchFamily="18" charset="0"/>
              </a:rPr>
              <a:t>That’s what all this work is for - to </a:t>
            </a:r>
          </a:p>
          <a:p>
            <a:pPr algn="ctr"/>
            <a:r>
              <a:rPr lang="en-US" sz="2400" dirty="0">
                <a:latin typeface="Rockwell" panose="02060603020205020403" pitchFamily="18" charset="0"/>
              </a:rPr>
              <a:t>provide people with a little taste of dignity. Because that can grow into an entire appetite for self-care. </a:t>
            </a:r>
          </a:p>
          <a:p>
            <a:pPr algn="ctr"/>
            <a:r>
              <a:rPr lang="en-US" sz="2400" i="1" dirty="0">
                <a:latin typeface="Rockwell" panose="02060603020205020403" pitchFamily="18" charset="0"/>
              </a:rPr>
              <a:t>– Cortney Lovell,  Young People in Recovery</a:t>
            </a:r>
          </a:p>
        </p:txBody>
      </p:sp>
      <p:sp>
        <p:nvSpPr>
          <p:cNvPr id="6" name="TextBox 5">
            <a:extLst>
              <a:ext uri="{FF2B5EF4-FFF2-40B4-BE49-F238E27FC236}">
                <a16:creationId xmlns:a16="http://schemas.microsoft.com/office/drawing/2014/main" id="{14558FCE-EC48-415A-AAF4-F9E0C9330843}"/>
              </a:ext>
            </a:extLst>
          </p:cNvPr>
          <p:cNvSpPr txBox="1"/>
          <p:nvPr/>
        </p:nvSpPr>
        <p:spPr>
          <a:xfrm>
            <a:off x="947185" y="4117136"/>
            <a:ext cx="515788" cy="1569660"/>
          </a:xfrm>
          <a:prstGeom prst="rect">
            <a:avLst/>
          </a:prstGeom>
          <a:noFill/>
        </p:spPr>
        <p:txBody>
          <a:bodyPr wrap="square" rtlCol="0">
            <a:spAutoFit/>
          </a:bodyPr>
          <a:lstStyle/>
          <a:p>
            <a:r>
              <a:rPr lang="en-US" sz="9600" dirty="0">
                <a:latin typeface="Rockwell" panose="02060603020205020403" pitchFamily="18" charset="0"/>
              </a:rPr>
              <a:t>“</a:t>
            </a:r>
          </a:p>
        </p:txBody>
      </p:sp>
    </p:spTree>
    <p:extLst>
      <p:ext uri="{BB962C8B-B14F-4D97-AF65-F5344CB8AC3E}">
        <p14:creationId xmlns:p14="http://schemas.microsoft.com/office/powerpoint/2010/main" val="152483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817989" y="282173"/>
            <a:ext cx="7141634" cy="1485900"/>
          </a:xfrm>
        </p:spPr>
        <p:txBody>
          <a:bodyPr>
            <a:normAutofit/>
          </a:bodyPr>
          <a:lstStyle/>
          <a:p>
            <a:r>
              <a:rPr lang="en-US" b="1" dirty="0">
                <a:latin typeface="Rockwell" panose="02060603020205020403" pitchFamily="18" charset="0"/>
              </a:rPr>
              <a:t>Different models of harm reduction programming</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738CA40B-6313-419E-AB03-F3D437F074C5}"/>
              </a:ext>
            </a:extLst>
          </p:cNvPr>
          <p:cNvSpPr txBox="1">
            <a:spLocks/>
          </p:cNvSpPr>
          <p:nvPr/>
        </p:nvSpPr>
        <p:spPr>
          <a:xfrm>
            <a:off x="3688618" y="5528619"/>
            <a:ext cx="3747792" cy="1485900"/>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r>
              <a:rPr lang="en-US" sz="2400" dirty="0">
                <a:latin typeface="Rockwell" panose="02060603020205020403" pitchFamily="18" charset="0"/>
              </a:rPr>
              <a:t>Backpack model (Voices of Hope in Cecil, </a:t>
            </a:r>
            <a:r>
              <a:rPr lang="en-US" sz="2400" dirty="0" err="1">
                <a:latin typeface="Rockwell" panose="02060603020205020403" pitchFamily="18" charset="0"/>
              </a:rPr>
              <a:t>Bmore</a:t>
            </a:r>
            <a:r>
              <a:rPr lang="en-US" sz="2400" dirty="0">
                <a:latin typeface="Rockwell" panose="02060603020205020403" pitchFamily="18" charset="0"/>
              </a:rPr>
              <a:t> POWER)</a:t>
            </a:r>
          </a:p>
        </p:txBody>
      </p:sp>
      <p:pic>
        <p:nvPicPr>
          <p:cNvPr id="3" name="Picture 2">
            <a:extLst>
              <a:ext uri="{FF2B5EF4-FFF2-40B4-BE49-F238E27FC236}">
                <a16:creationId xmlns:a16="http://schemas.microsoft.com/office/drawing/2014/main" id="{1CC3CD50-A077-4AEA-B9A2-790995513EC3}"/>
              </a:ext>
            </a:extLst>
          </p:cNvPr>
          <p:cNvPicPr>
            <a:picLocks noChangeAspect="1"/>
          </p:cNvPicPr>
          <p:nvPr/>
        </p:nvPicPr>
        <p:blipFill>
          <a:blip r:embed="rId4"/>
          <a:stretch>
            <a:fillRect/>
          </a:stretch>
        </p:blipFill>
        <p:spPr>
          <a:xfrm>
            <a:off x="944118" y="1841349"/>
            <a:ext cx="4241127" cy="2846019"/>
          </a:xfrm>
          <a:prstGeom prst="rect">
            <a:avLst/>
          </a:prstGeom>
        </p:spPr>
      </p:pic>
      <p:pic>
        <p:nvPicPr>
          <p:cNvPr id="6" name="Picture 5">
            <a:extLst>
              <a:ext uri="{FF2B5EF4-FFF2-40B4-BE49-F238E27FC236}">
                <a16:creationId xmlns:a16="http://schemas.microsoft.com/office/drawing/2014/main" id="{FA29710D-65A2-4A1F-A2C3-2EDE7F067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3353" y="287087"/>
            <a:ext cx="2039483" cy="5260146"/>
          </a:xfrm>
          <a:prstGeom prst="rect">
            <a:avLst/>
          </a:prstGeom>
        </p:spPr>
      </p:pic>
      <p:sp>
        <p:nvSpPr>
          <p:cNvPr id="11" name="Rectangle 10">
            <a:extLst>
              <a:ext uri="{FF2B5EF4-FFF2-40B4-BE49-F238E27FC236}">
                <a16:creationId xmlns:a16="http://schemas.microsoft.com/office/drawing/2014/main" id="{2548E508-1D96-4361-8151-547835911DA3}"/>
              </a:ext>
            </a:extLst>
          </p:cNvPr>
          <p:cNvSpPr/>
          <p:nvPr/>
        </p:nvSpPr>
        <p:spPr>
          <a:xfrm>
            <a:off x="615939" y="4742827"/>
            <a:ext cx="4718061" cy="461665"/>
          </a:xfrm>
          <a:prstGeom prst="rect">
            <a:avLst/>
          </a:prstGeom>
        </p:spPr>
        <p:txBody>
          <a:bodyPr wrap="square">
            <a:spAutoFit/>
          </a:bodyPr>
          <a:lstStyle/>
          <a:p>
            <a:pPr marL="342900" indent="-342900" fontAlgn="base">
              <a:buFont typeface="Arial" panose="020B0604020202020204" pitchFamily="34" charset="0"/>
              <a:buChar char="•"/>
            </a:pPr>
            <a:r>
              <a:rPr lang="en-US" sz="2400" dirty="0">
                <a:latin typeface="Rockwell" panose="02060603020205020403" pitchFamily="18" charset="0"/>
              </a:rPr>
              <a:t>Mobile units (Baltimore City)</a:t>
            </a:r>
          </a:p>
        </p:txBody>
      </p:sp>
      <p:pic>
        <p:nvPicPr>
          <p:cNvPr id="13" name="Picture 12">
            <a:extLst>
              <a:ext uri="{FF2B5EF4-FFF2-40B4-BE49-F238E27FC236}">
                <a16:creationId xmlns:a16="http://schemas.microsoft.com/office/drawing/2014/main" id="{5E641226-265B-43B9-9FA2-E10C01249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80" y="3664366"/>
            <a:ext cx="2405580" cy="3126033"/>
          </a:xfrm>
          <a:prstGeom prst="rect">
            <a:avLst/>
          </a:prstGeom>
        </p:spPr>
      </p:pic>
      <p:pic>
        <p:nvPicPr>
          <p:cNvPr id="5" name="Picture 4">
            <a:extLst>
              <a:ext uri="{FF2B5EF4-FFF2-40B4-BE49-F238E27FC236}">
                <a16:creationId xmlns:a16="http://schemas.microsoft.com/office/drawing/2014/main" id="{52BCBFD4-9F3F-408A-8B27-D301AF2E0B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0966" y="1841349"/>
            <a:ext cx="2298441" cy="3064588"/>
          </a:xfrm>
          <a:prstGeom prst="rect">
            <a:avLst/>
          </a:prstGeom>
        </p:spPr>
      </p:pic>
      <p:sp>
        <p:nvSpPr>
          <p:cNvPr id="9" name="Rectangle 8">
            <a:extLst>
              <a:ext uri="{FF2B5EF4-FFF2-40B4-BE49-F238E27FC236}">
                <a16:creationId xmlns:a16="http://schemas.microsoft.com/office/drawing/2014/main" id="{114725A6-FDEC-4C85-8D9E-6516246E8BD7}"/>
              </a:ext>
            </a:extLst>
          </p:cNvPr>
          <p:cNvSpPr/>
          <p:nvPr/>
        </p:nvSpPr>
        <p:spPr>
          <a:xfrm>
            <a:off x="7959623" y="1515890"/>
            <a:ext cx="2253946" cy="1200329"/>
          </a:xfrm>
          <a:prstGeom prst="rect">
            <a:avLst/>
          </a:prstGeom>
        </p:spPr>
        <p:txBody>
          <a:bodyPr wrap="square">
            <a:spAutoFit/>
          </a:bodyPr>
          <a:lstStyle/>
          <a:p>
            <a:pPr fontAlgn="base">
              <a:buFont typeface="Arial" panose="020B0604020202020204" pitchFamily="34" charset="0"/>
              <a:buChar char="•"/>
            </a:pPr>
            <a:r>
              <a:rPr lang="en-US" sz="2400" dirty="0">
                <a:latin typeface="Rockwell" panose="02060603020205020403" pitchFamily="18" charset="0"/>
              </a:rPr>
              <a:t>   Pharmacy partnership (Frederick)</a:t>
            </a:r>
          </a:p>
        </p:txBody>
      </p:sp>
    </p:spTree>
    <p:extLst>
      <p:ext uri="{BB962C8B-B14F-4D97-AF65-F5344CB8AC3E}">
        <p14:creationId xmlns:p14="http://schemas.microsoft.com/office/powerpoint/2010/main" val="1617778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Fixed Site Model</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738CA40B-6313-419E-AB03-F3D437F074C5}"/>
              </a:ext>
            </a:extLst>
          </p:cNvPr>
          <p:cNvSpPr txBox="1">
            <a:spLocks/>
          </p:cNvSpPr>
          <p:nvPr/>
        </p:nvSpPr>
        <p:spPr>
          <a:xfrm>
            <a:off x="1371600" y="1654287"/>
            <a:ext cx="5217582" cy="2087980"/>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r>
              <a:rPr lang="en-US" sz="2400" i="0" dirty="0">
                <a:latin typeface="Rockwell" panose="02060603020205020403" pitchFamily="18" charset="0"/>
              </a:rPr>
              <a:t>Baltimore County &amp; Cecil County</a:t>
            </a:r>
          </a:p>
          <a:p>
            <a:pPr lvl="1" fontAlgn="base">
              <a:buFont typeface="Arial" panose="020B0604020202020204" pitchFamily="34" charset="0"/>
              <a:buChar char="•"/>
            </a:pPr>
            <a:r>
              <a:rPr lang="en-US" sz="2400" dirty="0">
                <a:latin typeface="Rockwell" panose="02060603020205020403" pitchFamily="18" charset="0"/>
              </a:rPr>
              <a:t>Based in health centers</a:t>
            </a:r>
          </a:p>
          <a:p>
            <a:pPr fontAlgn="base">
              <a:buFont typeface="Arial" panose="020B0604020202020204" pitchFamily="34" charset="0"/>
              <a:buChar char="•"/>
            </a:pPr>
            <a:r>
              <a:rPr lang="en-US" sz="2400" dirty="0">
                <a:latin typeface="Rockwell" panose="02060603020205020403" pitchFamily="18" charset="0"/>
              </a:rPr>
              <a:t>St. Mary’s County</a:t>
            </a:r>
          </a:p>
          <a:p>
            <a:pPr lvl="1" fontAlgn="base">
              <a:buFont typeface="Arial" panose="020B0604020202020204" pitchFamily="34" charset="0"/>
              <a:buChar char="•"/>
            </a:pPr>
            <a:r>
              <a:rPr lang="en-US" sz="2400" dirty="0">
                <a:latin typeface="Rockwell" panose="02060603020205020403" pitchFamily="18" charset="0"/>
              </a:rPr>
              <a:t>Drop-in center </a:t>
            </a:r>
            <a:endParaRPr lang="en-US" sz="2400" i="0" dirty="0">
              <a:latin typeface="Rockwell" panose="02060603020205020403" pitchFamily="18" charset="0"/>
            </a:endParaRPr>
          </a:p>
        </p:txBody>
      </p:sp>
      <p:pic>
        <p:nvPicPr>
          <p:cNvPr id="16" name="Picture 15">
            <a:extLst>
              <a:ext uri="{FF2B5EF4-FFF2-40B4-BE49-F238E27FC236}">
                <a16:creationId xmlns:a16="http://schemas.microsoft.com/office/drawing/2014/main" id="{827782E6-2FFC-4DB1-883E-551CF4B95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24250" y="1954435"/>
            <a:ext cx="5370688" cy="4028016"/>
          </a:xfrm>
          <a:prstGeom prst="rect">
            <a:avLst/>
          </a:prstGeom>
        </p:spPr>
      </p:pic>
      <p:pic>
        <p:nvPicPr>
          <p:cNvPr id="4" name="Picture 3">
            <a:extLst>
              <a:ext uri="{FF2B5EF4-FFF2-40B4-BE49-F238E27FC236}">
                <a16:creationId xmlns:a16="http://schemas.microsoft.com/office/drawing/2014/main" id="{145A6EB8-B2BE-47A3-9A9D-649ED9A3A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017" y="3429000"/>
            <a:ext cx="5760609" cy="3224787"/>
          </a:xfrm>
          <a:prstGeom prst="rect">
            <a:avLst/>
          </a:prstGeom>
        </p:spPr>
      </p:pic>
    </p:spTree>
    <p:extLst>
      <p:ext uri="{BB962C8B-B14F-4D97-AF65-F5344CB8AC3E}">
        <p14:creationId xmlns:p14="http://schemas.microsoft.com/office/powerpoint/2010/main" val="4166220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48736"/>
            <a:ext cx="10617200" cy="1485900"/>
          </a:xfrm>
        </p:spPr>
        <p:txBody>
          <a:bodyPr>
            <a:normAutofit/>
          </a:bodyPr>
          <a:lstStyle/>
          <a:p>
            <a:r>
              <a:rPr lang="en-US" b="1" dirty="0">
                <a:latin typeface="Rockwell" panose="02060603020205020403" pitchFamily="18" charset="0"/>
              </a:rPr>
              <a:t>Brick-and-mortar services</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738CA40B-6313-419E-AB03-F3D437F074C5}"/>
              </a:ext>
            </a:extLst>
          </p:cNvPr>
          <p:cNvSpPr txBox="1">
            <a:spLocks/>
          </p:cNvSpPr>
          <p:nvPr/>
        </p:nvSpPr>
        <p:spPr>
          <a:xfrm>
            <a:off x="980115" y="1364321"/>
            <a:ext cx="8152724" cy="2105300"/>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r>
              <a:rPr lang="en-US" sz="2400" i="0" dirty="0">
                <a:latin typeface="Rockwell" panose="02060603020205020403" pitchFamily="18" charset="0"/>
              </a:rPr>
              <a:t>Many places encounter people using drugs in their bathroom (because: water, lighting, privacy)</a:t>
            </a:r>
          </a:p>
          <a:p>
            <a:pPr fontAlgn="base">
              <a:buFont typeface="Arial" panose="020B0604020202020204" pitchFamily="34" charset="0"/>
              <a:buChar char="•"/>
            </a:pPr>
            <a:r>
              <a:rPr lang="en-US" sz="2400" i="0" dirty="0">
                <a:latin typeface="Rockwell" panose="02060603020205020403" pitchFamily="18" charset="0"/>
              </a:rPr>
              <a:t>Syringe service programs and others can’t condone it. </a:t>
            </a:r>
            <a:br>
              <a:rPr lang="en-US" sz="2400" i="0" dirty="0">
                <a:latin typeface="Rockwell" panose="02060603020205020403" pitchFamily="18" charset="0"/>
              </a:rPr>
            </a:br>
            <a:r>
              <a:rPr lang="en-US" sz="2400" b="1" i="0" dirty="0">
                <a:solidFill>
                  <a:schemeClr val="accent6">
                    <a:lumMod val="50000"/>
                  </a:schemeClr>
                </a:solidFill>
                <a:latin typeface="Rockwell" panose="02060603020205020403" pitchFamily="18" charset="0"/>
              </a:rPr>
              <a:t>But turning people away means that people are sent into the street.</a:t>
            </a:r>
          </a:p>
        </p:txBody>
      </p:sp>
      <p:pic>
        <p:nvPicPr>
          <p:cNvPr id="10" name="Picture 9">
            <a:extLst>
              <a:ext uri="{FF2B5EF4-FFF2-40B4-BE49-F238E27FC236}">
                <a16:creationId xmlns:a16="http://schemas.microsoft.com/office/drawing/2014/main" id="{B29089D6-0B3E-493B-AD78-6FE164EB4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411" y="5275115"/>
            <a:ext cx="1544783" cy="1544783"/>
          </a:xfrm>
          <a:prstGeom prst="rect">
            <a:avLst/>
          </a:prstGeom>
        </p:spPr>
      </p:pic>
      <p:pic>
        <p:nvPicPr>
          <p:cNvPr id="14" name="Picture 13">
            <a:extLst>
              <a:ext uri="{FF2B5EF4-FFF2-40B4-BE49-F238E27FC236}">
                <a16:creationId xmlns:a16="http://schemas.microsoft.com/office/drawing/2014/main" id="{3971E1EF-1AC8-475C-97C6-9E7CE61721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8868" y="3503220"/>
            <a:ext cx="1811867" cy="181186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A86B0D8-CCE9-4966-8A39-737A7CA858E9}"/>
              </a:ext>
            </a:extLst>
          </p:cNvPr>
          <p:cNvPicPr>
            <a:picLocks noChangeAspect="1"/>
          </p:cNvPicPr>
          <p:nvPr/>
        </p:nvPicPr>
        <p:blipFill rotWithShape="1">
          <a:blip r:embed="rId6">
            <a:extLst>
              <a:ext uri="{28A0092B-C50C-407E-A947-70E740481C1C}">
                <a14:useLocalDpi xmlns:a14="http://schemas.microsoft.com/office/drawing/2010/main" val="0"/>
              </a:ext>
            </a:extLst>
          </a:blip>
          <a:srcRect l="18754" t="28210" r="18695" b="30123"/>
          <a:stretch/>
        </p:blipFill>
        <p:spPr>
          <a:xfrm>
            <a:off x="980115" y="3850093"/>
            <a:ext cx="4298096" cy="2024058"/>
          </a:xfrm>
          <a:prstGeom prst="rect">
            <a:avLst/>
          </a:prstGeom>
        </p:spPr>
      </p:pic>
      <p:pic>
        <p:nvPicPr>
          <p:cNvPr id="9" name="Picture 8" descr="A close up of a sign&#10;&#10;Description automatically generated">
            <a:extLst>
              <a:ext uri="{FF2B5EF4-FFF2-40B4-BE49-F238E27FC236}">
                <a16:creationId xmlns:a16="http://schemas.microsoft.com/office/drawing/2014/main" id="{CC1BAB2B-5ACB-4703-B712-E7EF238A70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0604" y="3468699"/>
            <a:ext cx="2848864" cy="3314544"/>
          </a:xfrm>
          <a:prstGeom prst="rect">
            <a:avLst/>
          </a:prstGeom>
        </p:spPr>
      </p:pic>
    </p:spTree>
    <p:extLst>
      <p:ext uri="{BB962C8B-B14F-4D97-AF65-F5344CB8AC3E}">
        <p14:creationId xmlns:p14="http://schemas.microsoft.com/office/powerpoint/2010/main" val="610960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48736"/>
            <a:ext cx="10617200" cy="1485900"/>
          </a:xfrm>
        </p:spPr>
        <p:txBody>
          <a:bodyPr>
            <a:normAutofit/>
          </a:bodyPr>
          <a:lstStyle/>
          <a:p>
            <a:r>
              <a:rPr lang="en-US" b="1" dirty="0">
                <a:latin typeface="Rockwell" panose="02060603020205020403" pitchFamily="18" charset="0"/>
              </a:rPr>
              <a:t>Brick-and-mortar services</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738CA40B-6313-419E-AB03-F3D437F074C5}"/>
              </a:ext>
            </a:extLst>
          </p:cNvPr>
          <p:cNvSpPr txBox="1">
            <a:spLocks/>
          </p:cNvSpPr>
          <p:nvPr/>
        </p:nvSpPr>
        <p:spPr>
          <a:xfrm>
            <a:off x="7906291" y="2156266"/>
            <a:ext cx="4099449" cy="1485900"/>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2400" b="1" dirty="0">
                <a:latin typeface="Rockwell" panose="02060603020205020403" pitchFamily="18" charset="0"/>
              </a:rPr>
              <a:t>Cleanliness &amp; staff safety</a:t>
            </a:r>
          </a:p>
          <a:p>
            <a:pPr fontAlgn="base">
              <a:buFont typeface="Arial" panose="020B0604020202020204" pitchFamily="34" charset="0"/>
              <a:buChar char="•"/>
            </a:pPr>
            <a:r>
              <a:rPr lang="en-US" sz="2400" i="0" dirty="0">
                <a:latin typeface="Rockwell" panose="02060603020205020403" pitchFamily="18" charset="0"/>
              </a:rPr>
              <a:t>Sharps containers</a:t>
            </a:r>
          </a:p>
          <a:p>
            <a:pPr fontAlgn="base">
              <a:buFont typeface="Arial" panose="020B0604020202020204" pitchFamily="34" charset="0"/>
              <a:buChar char="•"/>
            </a:pPr>
            <a:r>
              <a:rPr lang="en-US" sz="2400" i="0" dirty="0">
                <a:latin typeface="Rockwell" panose="02060603020205020403" pitchFamily="18" charset="0"/>
              </a:rPr>
              <a:t>Sanitizing wipes</a:t>
            </a:r>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4211AA0F-7E85-4FB7-82AA-81BDADCFB779}"/>
              </a:ext>
            </a:extLst>
          </p:cNvPr>
          <p:cNvPicPr>
            <a:picLocks noChangeAspect="1"/>
          </p:cNvPicPr>
          <p:nvPr/>
        </p:nvPicPr>
        <p:blipFill>
          <a:blip r:embed="rId4"/>
          <a:stretch>
            <a:fillRect/>
          </a:stretch>
        </p:blipFill>
        <p:spPr>
          <a:xfrm>
            <a:off x="1117596" y="1191686"/>
            <a:ext cx="2235201" cy="5445490"/>
          </a:xfrm>
          <a:prstGeom prst="rect">
            <a:avLst/>
          </a:prstGeom>
        </p:spPr>
      </p:pic>
      <p:sp>
        <p:nvSpPr>
          <p:cNvPr id="9" name="Content Placeholder 2">
            <a:extLst>
              <a:ext uri="{FF2B5EF4-FFF2-40B4-BE49-F238E27FC236}">
                <a16:creationId xmlns:a16="http://schemas.microsoft.com/office/drawing/2014/main" id="{22737272-7BB3-4533-8056-A23E4ADD4781}"/>
              </a:ext>
            </a:extLst>
          </p:cNvPr>
          <p:cNvSpPr txBox="1">
            <a:spLocks/>
          </p:cNvSpPr>
          <p:nvPr/>
        </p:nvSpPr>
        <p:spPr>
          <a:xfrm>
            <a:off x="3791485" y="4923365"/>
            <a:ext cx="5047720" cy="1849970"/>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endParaRPr lang="en-US" sz="2400" i="0" dirty="0">
              <a:latin typeface="Rockwell" panose="02060603020205020403" pitchFamily="18" charset="0"/>
            </a:endParaRPr>
          </a:p>
        </p:txBody>
      </p:sp>
      <p:sp>
        <p:nvSpPr>
          <p:cNvPr id="12" name="Rectangle 11">
            <a:extLst>
              <a:ext uri="{FF2B5EF4-FFF2-40B4-BE49-F238E27FC236}">
                <a16:creationId xmlns:a16="http://schemas.microsoft.com/office/drawing/2014/main" id="{8BF14623-3247-4F5D-84F2-CDCC7ADBE0F2}"/>
              </a:ext>
            </a:extLst>
          </p:cNvPr>
          <p:cNvSpPr/>
          <p:nvPr/>
        </p:nvSpPr>
        <p:spPr>
          <a:xfrm>
            <a:off x="3554423" y="4092448"/>
            <a:ext cx="7453330" cy="2544728"/>
          </a:xfrm>
          <a:prstGeom prst="rect">
            <a:avLst/>
          </a:prstGeom>
          <a:solidFill>
            <a:schemeClr val="accent6">
              <a:lumMod val="75000"/>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F76DD20-FCD6-4EE1-86F2-A6F45AE19496}"/>
              </a:ext>
            </a:extLst>
          </p:cNvPr>
          <p:cNvSpPr txBox="1"/>
          <p:nvPr/>
        </p:nvSpPr>
        <p:spPr>
          <a:xfrm>
            <a:off x="3717047" y="4241298"/>
            <a:ext cx="7120295" cy="2308324"/>
          </a:xfrm>
          <a:prstGeom prst="rect">
            <a:avLst/>
          </a:prstGeom>
          <a:noFill/>
        </p:spPr>
        <p:txBody>
          <a:bodyPr wrap="square" rtlCol="0">
            <a:spAutoFit/>
          </a:bodyPr>
          <a:lstStyle/>
          <a:p>
            <a:r>
              <a:rPr lang="en-US" sz="2400" dirty="0">
                <a:latin typeface="Rockwell" panose="02060603020205020403" pitchFamily="18" charset="0"/>
              </a:rPr>
              <a:t>In 2014, Washington Heights Corner Project in NYC announced publicly that many of their participants use their bathrooms for drug injections, and their organization has saved more than 60 lives from just overdoses that happened in one bathroom.</a:t>
            </a:r>
          </a:p>
        </p:txBody>
      </p:sp>
      <p:sp>
        <p:nvSpPr>
          <p:cNvPr id="16" name="Content Placeholder 2">
            <a:extLst>
              <a:ext uri="{FF2B5EF4-FFF2-40B4-BE49-F238E27FC236}">
                <a16:creationId xmlns:a16="http://schemas.microsoft.com/office/drawing/2014/main" id="{BC905DBB-3EE3-46C6-AA0D-8F3996CCB34A}"/>
              </a:ext>
            </a:extLst>
          </p:cNvPr>
          <p:cNvSpPr txBox="1">
            <a:spLocks/>
          </p:cNvSpPr>
          <p:nvPr/>
        </p:nvSpPr>
        <p:spPr>
          <a:xfrm>
            <a:off x="3564650" y="1413316"/>
            <a:ext cx="4624383" cy="2317558"/>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2400" b="1" dirty="0">
                <a:latin typeface="Rockwell" panose="02060603020205020403" pitchFamily="18" charset="0"/>
              </a:rPr>
              <a:t>Overdose is a real concern</a:t>
            </a:r>
          </a:p>
          <a:p>
            <a:pPr fontAlgn="base">
              <a:buFont typeface="Arial" panose="020B0604020202020204" pitchFamily="34" charset="0"/>
              <a:buChar char="•"/>
            </a:pPr>
            <a:r>
              <a:rPr lang="en-US" sz="2400" i="0" dirty="0">
                <a:latin typeface="Rockwell" panose="02060603020205020403" pitchFamily="18" charset="0"/>
              </a:rPr>
              <a:t>Knock or intercom</a:t>
            </a:r>
          </a:p>
          <a:p>
            <a:pPr fontAlgn="base">
              <a:buFont typeface="Arial" panose="020B0604020202020204" pitchFamily="34" charset="0"/>
              <a:buChar char="•"/>
            </a:pPr>
            <a:r>
              <a:rPr lang="en-US" sz="2400" i="0" dirty="0">
                <a:latin typeface="Rockwell" panose="02060603020205020403" pitchFamily="18" charset="0"/>
              </a:rPr>
              <a:t>Reverse-motion detectors</a:t>
            </a:r>
          </a:p>
          <a:p>
            <a:pPr fontAlgn="base">
              <a:buFont typeface="Arial" panose="020B0604020202020204" pitchFamily="34" charset="0"/>
              <a:buChar char="•"/>
            </a:pPr>
            <a:r>
              <a:rPr lang="en-US" sz="2400" i="0" dirty="0">
                <a:latin typeface="Rockwell" panose="02060603020205020403" pitchFamily="18" charset="0"/>
              </a:rPr>
              <a:t>Buzz lock</a:t>
            </a:r>
          </a:p>
        </p:txBody>
      </p:sp>
    </p:spTree>
    <p:extLst>
      <p:ext uri="{BB962C8B-B14F-4D97-AF65-F5344CB8AC3E}">
        <p14:creationId xmlns:p14="http://schemas.microsoft.com/office/powerpoint/2010/main" val="782960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83610F-DD97-439D-A7B3-49F566C8E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800" y="3292878"/>
            <a:ext cx="5198531" cy="3480457"/>
          </a:xfrm>
          <a:prstGeom prst="rect">
            <a:avLst/>
          </a:prstGeom>
        </p:spPr>
      </p:pic>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315640"/>
            <a:ext cx="10617200" cy="1485900"/>
          </a:xfrm>
        </p:spPr>
        <p:txBody>
          <a:bodyPr>
            <a:normAutofit/>
          </a:bodyPr>
          <a:lstStyle/>
          <a:p>
            <a:pPr algn="ctr"/>
            <a:r>
              <a:rPr lang="en-US" b="1" dirty="0">
                <a:latin typeface="Rockwell" panose="02060603020205020403" pitchFamily="18" charset="0"/>
              </a:rPr>
              <a:t>What do you call a syringe service program with chairs?</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5" name="Picture 4">
            <a:extLst>
              <a:ext uri="{FF2B5EF4-FFF2-40B4-BE49-F238E27FC236}">
                <a16:creationId xmlns:a16="http://schemas.microsoft.com/office/drawing/2014/main" id="{07B8166F-B7A7-4A23-BD3F-ECD36C1A1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084" y="1675086"/>
            <a:ext cx="5999214" cy="3381375"/>
          </a:xfrm>
          <a:prstGeom prst="rect">
            <a:avLst/>
          </a:prstGeom>
        </p:spPr>
      </p:pic>
      <p:pic>
        <p:nvPicPr>
          <p:cNvPr id="15" name="Picture 14">
            <a:extLst>
              <a:ext uri="{FF2B5EF4-FFF2-40B4-BE49-F238E27FC236}">
                <a16:creationId xmlns:a16="http://schemas.microsoft.com/office/drawing/2014/main" id="{AF46C592-D33C-445A-84FA-0DEDB52C3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458" y="3924621"/>
            <a:ext cx="4204742" cy="2848713"/>
          </a:xfrm>
          <a:prstGeom prst="rect">
            <a:avLst/>
          </a:prstGeom>
        </p:spPr>
      </p:pic>
    </p:spTree>
    <p:extLst>
      <p:ext uri="{BB962C8B-B14F-4D97-AF65-F5344CB8AC3E}">
        <p14:creationId xmlns:p14="http://schemas.microsoft.com/office/powerpoint/2010/main" val="2413590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47039"/>
            <a:ext cx="10617200" cy="1485900"/>
          </a:xfrm>
        </p:spPr>
        <p:txBody>
          <a:bodyPr>
            <a:normAutofit fontScale="90000"/>
          </a:bodyPr>
          <a:lstStyle/>
          <a:p>
            <a:r>
              <a:rPr lang="en-US" b="1" dirty="0">
                <a:latin typeface="Rockwell" panose="02060603020205020403" pitchFamily="18" charset="0"/>
              </a:rPr>
              <a:t>Let the drug use out of the bathrooms (and alleyways, and abandoned houses…)</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738CA40B-6313-419E-AB03-F3D437F074C5}"/>
              </a:ext>
            </a:extLst>
          </p:cNvPr>
          <p:cNvSpPr txBox="1">
            <a:spLocks/>
          </p:cNvSpPr>
          <p:nvPr/>
        </p:nvSpPr>
        <p:spPr>
          <a:xfrm>
            <a:off x="6211995" y="1932939"/>
            <a:ext cx="5700085" cy="4368802"/>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r>
              <a:rPr lang="en-US" sz="2400" i="0" dirty="0">
                <a:latin typeface="Rockwell" panose="02060603020205020403" pitchFamily="18" charset="0"/>
              </a:rPr>
              <a:t>It’s not hidden anymore.</a:t>
            </a:r>
          </a:p>
          <a:p>
            <a:pPr fontAlgn="base">
              <a:buFont typeface="Arial" panose="020B0604020202020204" pitchFamily="34" charset="0"/>
              <a:buChar char="•"/>
            </a:pPr>
            <a:r>
              <a:rPr lang="en-US" sz="2400" dirty="0">
                <a:latin typeface="Rockwell" panose="02060603020205020403" pitchFamily="18" charset="0"/>
              </a:rPr>
              <a:t>It’s not just tolerated – it’s </a:t>
            </a:r>
            <a:r>
              <a:rPr lang="en-US" sz="2400" u="sng" dirty="0">
                <a:latin typeface="Rockwell" panose="02060603020205020403" pitchFamily="18" charset="0"/>
              </a:rPr>
              <a:t>legal</a:t>
            </a:r>
            <a:r>
              <a:rPr lang="en-US" sz="2400" dirty="0">
                <a:latin typeface="Rockwell" panose="02060603020205020403" pitchFamily="18" charset="0"/>
              </a:rPr>
              <a:t>.</a:t>
            </a:r>
          </a:p>
          <a:p>
            <a:pPr fontAlgn="base">
              <a:buFont typeface="Arial" panose="020B0604020202020204" pitchFamily="34" charset="0"/>
              <a:buChar char="•"/>
            </a:pPr>
            <a:r>
              <a:rPr lang="en-US" sz="2400" dirty="0">
                <a:latin typeface="Rockwell" panose="02060603020205020403" pitchFamily="18" charset="0"/>
              </a:rPr>
              <a:t>Can talk more openly.</a:t>
            </a:r>
          </a:p>
          <a:p>
            <a:pPr fontAlgn="base">
              <a:buFont typeface="Arial" panose="020B0604020202020204" pitchFamily="34" charset="0"/>
              <a:buChar char="•"/>
            </a:pPr>
            <a:r>
              <a:rPr lang="en-US" sz="2400" dirty="0">
                <a:latin typeface="Rockwell" panose="02060603020205020403" pitchFamily="18" charset="0"/>
              </a:rPr>
              <a:t>Not increasing access to drugs – just removing penalties and providing a safe space and public health interventions.</a:t>
            </a:r>
          </a:p>
          <a:p>
            <a:pPr fontAlgn="base">
              <a:buFont typeface="Arial" panose="020B0604020202020204" pitchFamily="34" charset="0"/>
              <a:buChar char="•"/>
            </a:pPr>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9E672065-56BF-43EE-9638-26E5FD3E9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1995" y="4864100"/>
            <a:ext cx="3818467" cy="1909234"/>
          </a:xfrm>
          <a:prstGeom prst="rect">
            <a:avLst/>
          </a:prstGeom>
        </p:spPr>
      </p:pic>
      <p:pic>
        <p:nvPicPr>
          <p:cNvPr id="9" name="Picture 8">
            <a:extLst>
              <a:ext uri="{FF2B5EF4-FFF2-40B4-BE49-F238E27FC236}">
                <a16:creationId xmlns:a16="http://schemas.microsoft.com/office/drawing/2014/main" id="{B2B92CE7-A39A-4371-87CE-B3DC8934E3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734" y="1932939"/>
            <a:ext cx="4840395" cy="4840395"/>
          </a:xfrm>
          <a:prstGeom prst="rect">
            <a:avLst/>
          </a:prstGeom>
        </p:spPr>
      </p:pic>
    </p:spTree>
    <p:extLst>
      <p:ext uri="{BB962C8B-B14F-4D97-AF65-F5344CB8AC3E}">
        <p14:creationId xmlns:p14="http://schemas.microsoft.com/office/powerpoint/2010/main" val="3244065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680E50-AA4A-4147-A1C0-632384015350}"/>
              </a:ext>
            </a:extLst>
          </p:cNvPr>
          <p:cNvSpPr/>
          <p:nvPr/>
        </p:nvSpPr>
        <p:spPr>
          <a:xfrm>
            <a:off x="896386" y="4368800"/>
            <a:ext cx="6273124" cy="2235200"/>
          </a:xfrm>
          <a:prstGeom prst="rect">
            <a:avLst/>
          </a:prstGeom>
          <a:solidFill>
            <a:schemeClr val="accent6">
              <a:lumMod val="75000"/>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Fundamental to harm reduction</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738CA40B-6313-419E-AB03-F3D437F074C5}"/>
              </a:ext>
            </a:extLst>
          </p:cNvPr>
          <p:cNvSpPr txBox="1">
            <a:spLocks/>
          </p:cNvSpPr>
          <p:nvPr/>
        </p:nvSpPr>
        <p:spPr>
          <a:xfrm>
            <a:off x="1109809" y="1903462"/>
            <a:ext cx="6273124" cy="2087842"/>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r>
              <a:rPr lang="en-US" sz="2800" i="0" dirty="0">
                <a:latin typeface="Rockwell" panose="02060603020205020403" pitchFamily="18" charset="0"/>
              </a:rPr>
              <a:t>Choice / autonomy</a:t>
            </a:r>
          </a:p>
          <a:p>
            <a:pPr fontAlgn="base">
              <a:buFont typeface="Arial" panose="020B0604020202020204" pitchFamily="34" charset="0"/>
              <a:buChar char="•"/>
            </a:pPr>
            <a:r>
              <a:rPr lang="en-US" sz="2800" dirty="0">
                <a:latin typeface="Rockwell" panose="02060603020205020403" pitchFamily="18" charset="0"/>
              </a:rPr>
              <a:t>Meet people where they are</a:t>
            </a:r>
          </a:p>
          <a:p>
            <a:pPr fontAlgn="base">
              <a:buFont typeface="Arial" panose="020B0604020202020204" pitchFamily="34" charset="0"/>
              <a:buChar char="•"/>
            </a:pPr>
            <a:r>
              <a:rPr lang="en-US" sz="2800" dirty="0">
                <a:latin typeface="Rockwell" panose="02060603020205020403" pitchFamily="18" charset="0"/>
              </a:rPr>
              <a:t>People most affected have real voice in policies</a:t>
            </a:r>
          </a:p>
        </p:txBody>
      </p:sp>
      <p:pic>
        <p:nvPicPr>
          <p:cNvPr id="4" name="Picture 3">
            <a:extLst>
              <a:ext uri="{FF2B5EF4-FFF2-40B4-BE49-F238E27FC236}">
                <a16:creationId xmlns:a16="http://schemas.microsoft.com/office/drawing/2014/main" id="{C0056211-A0BF-408A-9389-E89F180DA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933" y="1549602"/>
            <a:ext cx="3450130" cy="4559643"/>
          </a:xfrm>
          <a:prstGeom prst="rect">
            <a:avLst/>
          </a:prstGeom>
        </p:spPr>
      </p:pic>
      <p:sp>
        <p:nvSpPr>
          <p:cNvPr id="5" name="TextBox 4">
            <a:extLst>
              <a:ext uri="{FF2B5EF4-FFF2-40B4-BE49-F238E27FC236}">
                <a16:creationId xmlns:a16="http://schemas.microsoft.com/office/drawing/2014/main" id="{6A8A89AD-D5BC-46B8-B838-5EE4FF7927EB}"/>
              </a:ext>
            </a:extLst>
          </p:cNvPr>
          <p:cNvSpPr txBox="1"/>
          <p:nvPr/>
        </p:nvSpPr>
        <p:spPr>
          <a:xfrm>
            <a:off x="1059010" y="4517650"/>
            <a:ext cx="6082585" cy="1938992"/>
          </a:xfrm>
          <a:prstGeom prst="rect">
            <a:avLst/>
          </a:prstGeom>
          <a:noFill/>
        </p:spPr>
        <p:txBody>
          <a:bodyPr wrap="square" rtlCol="0">
            <a:spAutoFit/>
          </a:bodyPr>
          <a:lstStyle/>
          <a:p>
            <a:pPr algn="ctr"/>
            <a:r>
              <a:rPr lang="en-US" sz="2400" dirty="0">
                <a:latin typeface="Rockwell" panose="02060603020205020403" pitchFamily="18" charset="0"/>
              </a:rPr>
              <a:t>That’s what all this work is for - to </a:t>
            </a:r>
          </a:p>
          <a:p>
            <a:pPr algn="ctr"/>
            <a:r>
              <a:rPr lang="en-US" sz="2400" dirty="0">
                <a:latin typeface="Rockwell" panose="02060603020205020403" pitchFamily="18" charset="0"/>
              </a:rPr>
              <a:t>provide people with a little taste of dignity. Because that can grow into an entire appetite for self-care. </a:t>
            </a:r>
          </a:p>
          <a:p>
            <a:pPr algn="ctr"/>
            <a:r>
              <a:rPr lang="en-US" sz="2400" i="1" dirty="0">
                <a:latin typeface="Rockwell" panose="02060603020205020403" pitchFamily="18" charset="0"/>
              </a:rPr>
              <a:t>– Cortney Lovell, Young People in Recovery</a:t>
            </a:r>
          </a:p>
        </p:txBody>
      </p:sp>
      <p:sp>
        <p:nvSpPr>
          <p:cNvPr id="6" name="TextBox 5">
            <a:extLst>
              <a:ext uri="{FF2B5EF4-FFF2-40B4-BE49-F238E27FC236}">
                <a16:creationId xmlns:a16="http://schemas.microsoft.com/office/drawing/2014/main" id="{14558FCE-EC48-415A-AAF4-F9E0C9330843}"/>
              </a:ext>
            </a:extLst>
          </p:cNvPr>
          <p:cNvSpPr txBox="1"/>
          <p:nvPr/>
        </p:nvSpPr>
        <p:spPr>
          <a:xfrm>
            <a:off x="896386" y="4117136"/>
            <a:ext cx="515788" cy="1569660"/>
          </a:xfrm>
          <a:prstGeom prst="rect">
            <a:avLst/>
          </a:prstGeom>
          <a:noFill/>
        </p:spPr>
        <p:txBody>
          <a:bodyPr wrap="square" rtlCol="0">
            <a:spAutoFit/>
          </a:bodyPr>
          <a:lstStyle/>
          <a:p>
            <a:r>
              <a:rPr lang="en-US" sz="9600" dirty="0">
                <a:latin typeface="Rockwell" panose="02060603020205020403" pitchFamily="18" charset="0"/>
              </a:rPr>
              <a:t>“</a:t>
            </a:r>
          </a:p>
        </p:txBody>
      </p:sp>
    </p:spTree>
    <p:extLst>
      <p:ext uri="{BB962C8B-B14F-4D97-AF65-F5344CB8AC3E}">
        <p14:creationId xmlns:p14="http://schemas.microsoft.com/office/powerpoint/2010/main" val="2480221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DD35-C06D-4D6A-8810-2F0E1594AD73}"/>
              </a:ext>
            </a:extLst>
          </p:cNvPr>
          <p:cNvSpPr>
            <a:spLocks noGrp="1"/>
          </p:cNvSpPr>
          <p:nvPr>
            <p:ph type="title"/>
          </p:nvPr>
        </p:nvSpPr>
        <p:spPr>
          <a:xfrm>
            <a:off x="6096000" y="671286"/>
            <a:ext cx="5515429" cy="2157884"/>
          </a:xfrm>
        </p:spPr>
        <p:txBody>
          <a:bodyPr/>
          <a:lstStyle/>
          <a:p>
            <a:r>
              <a:rPr lang="en-US" b="1" dirty="0">
                <a:latin typeface="Rockwell" panose="02060603020205020403" pitchFamily="18" charset="0"/>
              </a:rPr>
              <a:t>Who are we?</a:t>
            </a:r>
          </a:p>
        </p:txBody>
      </p:sp>
      <p:sp>
        <p:nvSpPr>
          <p:cNvPr id="4" name="Text Placeholder 3">
            <a:extLst>
              <a:ext uri="{FF2B5EF4-FFF2-40B4-BE49-F238E27FC236}">
                <a16:creationId xmlns:a16="http://schemas.microsoft.com/office/drawing/2014/main" id="{7CE48CF4-D72F-4FB9-850B-1EF15439837E}"/>
              </a:ext>
            </a:extLst>
          </p:cNvPr>
          <p:cNvSpPr>
            <a:spLocks noGrp="1"/>
          </p:cNvSpPr>
          <p:nvPr>
            <p:ph type="body" sz="half" idx="2"/>
          </p:nvPr>
        </p:nvSpPr>
        <p:spPr>
          <a:xfrm>
            <a:off x="203200" y="2246091"/>
            <a:ext cx="4995333" cy="4510032"/>
          </a:xfrm>
        </p:spPr>
        <p:txBody>
          <a:bodyPr>
            <a:normAutofit lnSpcReduction="10000"/>
          </a:bodyPr>
          <a:lstStyle/>
          <a:p>
            <a:r>
              <a:rPr lang="en-US" sz="2800" dirty="0">
                <a:solidFill>
                  <a:schemeClr val="accent6">
                    <a:lumMod val="50000"/>
                  </a:schemeClr>
                </a:solidFill>
                <a:latin typeface="Rockwell" panose="02060603020205020403" pitchFamily="18" charset="0"/>
              </a:rPr>
              <a:t>The Maryland Harm Reduction Action Network </a:t>
            </a:r>
            <a:r>
              <a:rPr lang="en-US" sz="2800" dirty="0">
                <a:latin typeface="Rockwell" panose="02060603020205020403" pitchFamily="18" charset="0"/>
              </a:rPr>
              <a:t>consists of individuals and organizations committed to promoting the health, dignity, and safety of people who use drugs by educating about, advocating for, and promoting the use of harm reduction principles.</a:t>
            </a:r>
          </a:p>
        </p:txBody>
      </p:sp>
      <p:pic>
        <p:nvPicPr>
          <p:cNvPr id="10" name="Picture 9">
            <a:extLst>
              <a:ext uri="{FF2B5EF4-FFF2-40B4-BE49-F238E27FC236}">
                <a16:creationId xmlns:a16="http://schemas.microsoft.com/office/drawing/2014/main" id="{154E38E1-F20C-4725-9C7B-8590DCEE719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7" name="TextBox 6">
            <a:extLst>
              <a:ext uri="{FF2B5EF4-FFF2-40B4-BE49-F238E27FC236}">
                <a16:creationId xmlns:a16="http://schemas.microsoft.com/office/drawing/2014/main" id="{8402FF28-F64F-43FF-A724-39A940A4070B}"/>
              </a:ext>
            </a:extLst>
          </p:cNvPr>
          <p:cNvSpPr txBox="1"/>
          <p:nvPr/>
        </p:nvSpPr>
        <p:spPr>
          <a:xfrm>
            <a:off x="5757336" y="1462366"/>
            <a:ext cx="6045200" cy="5293757"/>
          </a:xfrm>
          <a:prstGeom prst="rect">
            <a:avLst/>
          </a:prstGeom>
          <a:noFill/>
        </p:spPr>
        <p:txBody>
          <a:bodyPr wrap="square" rtlCol="0">
            <a:spAutoFit/>
          </a:bodyPr>
          <a:lstStyle/>
          <a:p>
            <a:pPr lvl="0" fontAlgn="base"/>
            <a:r>
              <a:rPr lang="en-US" sz="2000" b="1" i="1" dirty="0">
                <a:latin typeface="Rockwell" panose="02060603020205020403" pitchFamily="18" charset="0"/>
              </a:rPr>
              <a:t>We accept</a:t>
            </a:r>
            <a:r>
              <a:rPr lang="en-US" sz="2000" dirty="0">
                <a:latin typeface="Rockwell" panose="02060603020205020403" pitchFamily="18" charset="0"/>
              </a:rPr>
              <a:t> that people often use licit and illicit drugs for their benefits, and drug use can range from being helpful and positive to chaotic and dangerous.</a:t>
            </a:r>
          </a:p>
          <a:p>
            <a:pPr lvl="0" fontAlgn="base"/>
            <a:r>
              <a:rPr lang="en-US" sz="2000" b="1" i="1" dirty="0">
                <a:latin typeface="Rockwell" panose="02060603020205020403" pitchFamily="18" charset="0"/>
              </a:rPr>
              <a:t>We acknowledge</a:t>
            </a:r>
            <a:r>
              <a:rPr lang="en-US" sz="2000" dirty="0">
                <a:latin typeface="Rockwell" panose="02060603020205020403" pitchFamily="18" charset="0"/>
              </a:rPr>
              <a:t> the real harms and danger that may incur from drug use, and that people may experience problems related to mental health, sex work, and homelessness which can further complicate their drug use.  </a:t>
            </a:r>
          </a:p>
          <a:p>
            <a:pPr lvl="0" fontAlgn="base"/>
            <a:r>
              <a:rPr lang="en-US" sz="2000" b="1" i="1" dirty="0">
                <a:latin typeface="Rockwell" panose="02060603020205020403" pitchFamily="18" charset="0"/>
              </a:rPr>
              <a:t>We recognize</a:t>
            </a:r>
            <a:r>
              <a:rPr lang="en-US" sz="2000" dirty="0">
                <a:latin typeface="Rockwell" panose="02060603020205020403" pitchFamily="18" charset="0"/>
              </a:rPr>
              <a:t> that social inequity, racial injustice, and oppressive public policy magnify harm and suppress the voices of communities most targeted and affected by the War on Drugs.</a:t>
            </a:r>
          </a:p>
          <a:p>
            <a:pPr lvl="0" fontAlgn="base"/>
            <a:r>
              <a:rPr lang="en-US" sz="2000" b="1" i="1" dirty="0">
                <a:latin typeface="Rockwell" panose="02060603020205020403" pitchFamily="18" charset="0"/>
              </a:rPr>
              <a:t>We defend </a:t>
            </a:r>
            <a:r>
              <a:rPr lang="en-US" sz="2000" dirty="0">
                <a:latin typeface="Rockwell" panose="02060603020205020403" pitchFamily="18" charset="0"/>
              </a:rPr>
              <a:t>the right of people who use drugs and their allies to participate in the public policy dialogue.</a:t>
            </a:r>
          </a:p>
          <a:p>
            <a:endParaRPr lang="en-US" sz="2000" dirty="0">
              <a:latin typeface="Rockwell" panose="02060603020205020403" pitchFamily="18" charset="0"/>
            </a:endParaRPr>
          </a:p>
        </p:txBody>
      </p:sp>
      <p:pic>
        <p:nvPicPr>
          <p:cNvPr id="5" name="Picture 4">
            <a:extLst>
              <a:ext uri="{FF2B5EF4-FFF2-40B4-BE49-F238E27FC236}">
                <a16:creationId xmlns:a16="http://schemas.microsoft.com/office/drawing/2014/main" id="{D8A7613C-FDAE-4C6F-B160-EC049C41F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0"/>
            <a:ext cx="2302934" cy="2302934"/>
          </a:xfrm>
          <a:prstGeom prst="rect">
            <a:avLst/>
          </a:prstGeom>
        </p:spPr>
      </p:pic>
    </p:spTree>
    <p:extLst>
      <p:ext uri="{BB962C8B-B14F-4D97-AF65-F5344CB8AC3E}">
        <p14:creationId xmlns:p14="http://schemas.microsoft.com/office/powerpoint/2010/main" val="3816229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What is advocacy?</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4" name="Picture 3">
            <a:extLst>
              <a:ext uri="{FF2B5EF4-FFF2-40B4-BE49-F238E27FC236}">
                <a16:creationId xmlns:a16="http://schemas.microsoft.com/office/drawing/2014/main" id="{17F68D6F-919B-472D-A460-D21211F7B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4793" y="1764921"/>
            <a:ext cx="3974007" cy="3600450"/>
          </a:xfrm>
          <a:prstGeom prst="rect">
            <a:avLst/>
          </a:prstGeom>
        </p:spPr>
      </p:pic>
      <p:sp>
        <p:nvSpPr>
          <p:cNvPr id="10" name="TextBox 9">
            <a:extLst>
              <a:ext uri="{FF2B5EF4-FFF2-40B4-BE49-F238E27FC236}">
                <a16:creationId xmlns:a16="http://schemas.microsoft.com/office/drawing/2014/main" id="{96678F51-2A4B-4574-B92B-5688AB3EF8D7}"/>
              </a:ext>
            </a:extLst>
          </p:cNvPr>
          <p:cNvSpPr txBox="1"/>
          <p:nvPr/>
        </p:nvSpPr>
        <p:spPr>
          <a:xfrm>
            <a:off x="1587297" y="2275283"/>
            <a:ext cx="5986474" cy="2062103"/>
          </a:xfrm>
          <a:prstGeom prst="rect">
            <a:avLst/>
          </a:prstGeom>
          <a:noFill/>
        </p:spPr>
        <p:txBody>
          <a:bodyPr wrap="square" rtlCol="0">
            <a:spAutoFit/>
          </a:bodyPr>
          <a:lstStyle/>
          <a:p>
            <a:pPr algn="ctr"/>
            <a:r>
              <a:rPr lang="en-US" sz="3200" dirty="0">
                <a:latin typeface="Rockwell" panose="02060603020205020403" pitchFamily="18" charset="0"/>
              </a:rPr>
              <a:t>Advocacy is intended to promote the dignity of, and reduction of stigma against, individuals.</a:t>
            </a:r>
            <a:endParaRPr lang="en-US" sz="3200" i="1" dirty="0">
              <a:latin typeface="Rockwell" panose="02060603020205020403" pitchFamily="18" charset="0"/>
            </a:endParaRPr>
          </a:p>
        </p:txBody>
      </p:sp>
      <p:sp>
        <p:nvSpPr>
          <p:cNvPr id="11" name="TextBox 10">
            <a:extLst>
              <a:ext uri="{FF2B5EF4-FFF2-40B4-BE49-F238E27FC236}">
                <a16:creationId xmlns:a16="http://schemas.microsoft.com/office/drawing/2014/main" id="{5859D3D9-E0B8-4F9B-8A89-958A8A52E69B}"/>
              </a:ext>
            </a:extLst>
          </p:cNvPr>
          <p:cNvSpPr txBox="1"/>
          <p:nvPr/>
        </p:nvSpPr>
        <p:spPr>
          <a:xfrm>
            <a:off x="1197833" y="1927526"/>
            <a:ext cx="515788" cy="1569660"/>
          </a:xfrm>
          <a:prstGeom prst="rect">
            <a:avLst/>
          </a:prstGeom>
          <a:noFill/>
        </p:spPr>
        <p:txBody>
          <a:bodyPr wrap="square" rtlCol="0">
            <a:spAutoFit/>
          </a:bodyPr>
          <a:lstStyle/>
          <a:p>
            <a:r>
              <a:rPr lang="en-US" sz="9400" dirty="0">
                <a:latin typeface="Rockwell" panose="02060603020205020403" pitchFamily="18" charset="0"/>
              </a:rPr>
              <a:t>“</a:t>
            </a:r>
          </a:p>
        </p:txBody>
      </p:sp>
      <p:sp>
        <p:nvSpPr>
          <p:cNvPr id="12" name="Content Placeholder 2">
            <a:extLst>
              <a:ext uri="{FF2B5EF4-FFF2-40B4-BE49-F238E27FC236}">
                <a16:creationId xmlns:a16="http://schemas.microsoft.com/office/drawing/2014/main" id="{9D5D440D-63D5-4EC4-8356-833776D251CA}"/>
              </a:ext>
            </a:extLst>
          </p:cNvPr>
          <p:cNvSpPr txBox="1">
            <a:spLocks/>
          </p:cNvSpPr>
          <p:nvPr/>
        </p:nvSpPr>
        <p:spPr>
          <a:xfrm>
            <a:off x="1587297" y="4440969"/>
            <a:ext cx="5710970" cy="750839"/>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2800" i="1" dirty="0">
                <a:latin typeface="Rockwell" panose="02060603020205020403" pitchFamily="18" charset="0"/>
              </a:rPr>
              <a:t>--CPRS advocacy domain training</a:t>
            </a:r>
          </a:p>
        </p:txBody>
      </p:sp>
    </p:spTree>
    <p:extLst>
      <p:ext uri="{BB962C8B-B14F-4D97-AF65-F5344CB8AC3E}">
        <p14:creationId xmlns:p14="http://schemas.microsoft.com/office/powerpoint/2010/main" val="258127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B36916-6817-4058-8BEA-C51B770289D2}"/>
              </a:ext>
            </a:extLst>
          </p:cNvPr>
          <p:cNvPicPr>
            <a:picLocks noChangeAspect="1"/>
          </p:cNvPicPr>
          <p:nvPr/>
        </p:nvPicPr>
        <p:blipFill rotWithShape="1">
          <a:blip r:embed="rId3">
            <a:extLst>
              <a:ext uri="{28A0092B-C50C-407E-A947-70E740481C1C}">
                <a14:useLocalDpi xmlns:a14="http://schemas.microsoft.com/office/drawing/2010/main" val="0"/>
              </a:ext>
            </a:extLst>
          </a:blip>
          <a:srcRect l="4902" r="14623"/>
          <a:stretch/>
        </p:blipFill>
        <p:spPr>
          <a:xfrm>
            <a:off x="8224017" y="1428750"/>
            <a:ext cx="3764783" cy="3120351"/>
          </a:xfrm>
          <a:prstGeom prst="rect">
            <a:avLst/>
          </a:prstGeom>
        </p:spPr>
      </p:pic>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What is advocacy?</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2161883" y="6075127"/>
            <a:ext cx="8861719" cy="636539"/>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3200" b="1" i="0" dirty="0">
                <a:latin typeface="Rockwell" panose="02060603020205020403" pitchFamily="18" charset="0"/>
              </a:rPr>
              <a:t>Service delivery:</a:t>
            </a:r>
            <a:r>
              <a:rPr lang="en-US" sz="3200" i="0" dirty="0">
                <a:latin typeface="Rockwell" panose="02060603020205020403" pitchFamily="18" charset="0"/>
              </a:rPr>
              <a:t> Meeting immediate needs</a:t>
            </a:r>
          </a:p>
        </p:txBody>
      </p:sp>
      <p:pic>
        <p:nvPicPr>
          <p:cNvPr id="17" name="Content Placeholder 28" descr="A picture containing object&#10;&#10;Description automatically generated">
            <a:extLst>
              <a:ext uri="{FF2B5EF4-FFF2-40B4-BE49-F238E27FC236}">
                <a16:creationId xmlns:a16="http://schemas.microsoft.com/office/drawing/2014/main" id="{39F1A49F-0DCF-4B4A-9AB8-AD63B567A970}"/>
              </a:ext>
            </a:extLst>
          </p:cNvPr>
          <p:cNvPicPr>
            <a:picLocks noGrp="1" noChangeAspect="1"/>
          </p:cNvPicPr>
          <p:nvPr/>
        </p:nvPicPr>
        <p:blipFill>
          <a:blip r:embed="rId5"/>
          <a:stretch>
            <a:fillRect/>
          </a:stretch>
        </p:blipFill>
        <p:spPr>
          <a:xfrm>
            <a:off x="870315" y="1480321"/>
            <a:ext cx="4860925" cy="3642715"/>
          </a:xfrm>
          <a:prstGeom prst="rect">
            <a:avLst/>
          </a:prstGeom>
        </p:spPr>
      </p:pic>
      <p:pic>
        <p:nvPicPr>
          <p:cNvPr id="16" name="Picture 15">
            <a:extLst>
              <a:ext uri="{FF2B5EF4-FFF2-40B4-BE49-F238E27FC236}">
                <a16:creationId xmlns:a16="http://schemas.microsoft.com/office/drawing/2014/main" id="{DF129B6A-1BC9-4E89-97D5-2610ACF1FB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3510" y="3156063"/>
            <a:ext cx="3606624" cy="2704968"/>
          </a:xfrm>
          <a:prstGeom prst="rect">
            <a:avLst/>
          </a:prstGeom>
        </p:spPr>
      </p:pic>
    </p:spTree>
    <p:extLst>
      <p:ext uri="{BB962C8B-B14F-4D97-AF65-F5344CB8AC3E}">
        <p14:creationId xmlns:p14="http://schemas.microsoft.com/office/powerpoint/2010/main" val="2558774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What is advocacy?</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3328076" y="5845464"/>
            <a:ext cx="5866724" cy="653472"/>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3200" b="1" dirty="0">
                <a:latin typeface="Rockwell" panose="02060603020205020403" pitchFamily="18" charset="0"/>
              </a:rPr>
              <a:t>Advocating for self or others</a:t>
            </a:r>
          </a:p>
        </p:txBody>
      </p:sp>
      <p:pic>
        <p:nvPicPr>
          <p:cNvPr id="4" name="Picture 3">
            <a:extLst>
              <a:ext uri="{FF2B5EF4-FFF2-40B4-BE49-F238E27FC236}">
                <a16:creationId xmlns:a16="http://schemas.microsoft.com/office/drawing/2014/main" id="{B3378898-45AC-42AA-A258-4BDA47881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5904" y="1480898"/>
            <a:ext cx="5571067" cy="4178300"/>
          </a:xfrm>
          <a:prstGeom prst="rect">
            <a:avLst/>
          </a:prstGeom>
        </p:spPr>
      </p:pic>
    </p:spTree>
    <p:extLst>
      <p:ext uri="{BB962C8B-B14F-4D97-AF65-F5344CB8AC3E}">
        <p14:creationId xmlns:p14="http://schemas.microsoft.com/office/powerpoint/2010/main" val="387652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What is advocacy?</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1029038" y="5211875"/>
            <a:ext cx="10133924" cy="1083734"/>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fontAlgn="base">
              <a:buNone/>
            </a:pPr>
            <a:r>
              <a:rPr lang="en-US" sz="3200" b="1" dirty="0">
                <a:latin typeface="Rockwell" panose="02060603020205020403" pitchFamily="18" charset="0"/>
              </a:rPr>
              <a:t>Activism:</a:t>
            </a:r>
            <a:r>
              <a:rPr lang="en-US" sz="3200" dirty="0">
                <a:latin typeface="Rockwell" panose="02060603020205020403" pitchFamily="18" charset="0"/>
              </a:rPr>
              <a:t> Raising visibility on an issue and challenging systems of power</a:t>
            </a:r>
          </a:p>
        </p:txBody>
      </p:sp>
      <p:pic>
        <p:nvPicPr>
          <p:cNvPr id="4" name="Picture 3">
            <a:extLst>
              <a:ext uri="{FF2B5EF4-FFF2-40B4-BE49-F238E27FC236}">
                <a16:creationId xmlns:a16="http://schemas.microsoft.com/office/drawing/2014/main" id="{5895E148-A412-40A3-A88C-7E3B50770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038" y="1646125"/>
            <a:ext cx="5066962" cy="3040177"/>
          </a:xfrm>
          <a:prstGeom prst="rect">
            <a:avLst/>
          </a:prstGeom>
        </p:spPr>
      </p:pic>
      <p:pic>
        <p:nvPicPr>
          <p:cNvPr id="6" name="Picture 5">
            <a:extLst>
              <a:ext uri="{FF2B5EF4-FFF2-40B4-BE49-F238E27FC236}">
                <a16:creationId xmlns:a16="http://schemas.microsoft.com/office/drawing/2014/main" id="{EE10697D-C703-4A8B-8323-7CB7D65F6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561" y="1646125"/>
            <a:ext cx="5428885" cy="3040176"/>
          </a:xfrm>
          <a:prstGeom prst="rect">
            <a:avLst/>
          </a:prstGeom>
        </p:spPr>
      </p:pic>
    </p:spTree>
    <p:extLst>
      <p:ext uri="{BB962C8B-B14F-4D97-AF65-F5344CB8AC3E}">
        <p14:creationId xmlns:p14="http://schemas.microsoft.com/office/powerpoint/2010/main" val="907583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What is advocacy?</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1892638" y="5425595"/>
            <a:ext cx="8406724" cy="1127606"/>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fontAlgn="base">
              <a:buNone/>
            </a:pPr>
            <a:r>
              <a:rPr lang="en-US" sz="3200" b="1" dirty="0">
                <a:latin typeface="Rockwell" panose="02060603020205020403" pitchFamily="18" charset="0"/>
              </a:rPr>
              <a:t>Organizing:</a:t>
            </a:r>
            <a:r>
              <a:rPr lang="en-US" sz="3200" dirty="0">
                <a:latin typeface="Rockwell" panose="02060603020205020403" pitchFamily="18" charset="0"/>
              </a:rPr>
              <a:t> Turning individual problems into “we” issues rooted in systemic change</a:t>
            </a:r>
          </a:p>
        </p:txBody>
      </p:sp>
      <p:pic>
        <p:nvPicPr>
          <p:cNvPr id="4" name="Picture 3">
            <a:extLst>
              <a:ext uri="{FF2B5EF4-FFF2-40B4-BE49-F238E27FC236}">
                <a16:creationId xmlns:a16="http://schemas.microsoft.com/office/drawing/2014/main" id="{99C0385E-0611-4158-A056-80760D073C97}"/>
              </a:ext>
            </a:extLst>
          </p:cNvPr>
          <p:cNvPicPr>
            <a:picLocks noChangeAspect="1"/>
          </p:cNvPicPr>
          <p:nvPr/>
        </p:nvPicPr>
        <p:blipFill rotWithShape="1">
          <a:blip r:embed="rId4">
            <a:extLst>
              <a:ext uri="{28A0092B-C50C-407E-A947-70E740481C1C}">
                <a14:useLocalDpi xmlns:a14="http://schemas.microsoft.com/office/drawing/2010/main" val="0"/>
              </a:ext>
            </a:extLst>
          </a:blip>
          <a:srcRect l="23979" r="23979"/>
          <a:stretch/>
        </p:blipFill>
        <p:spPr>
          <a:xfrm>
            <a:off x="7145867" y="774284"/>
            <a:ext cx="4551785" cy="4584700"/>
          </a:xfrm>
          <a:prstGeom prst="rect">
            <a:avLst/>
          </a:prstGeom>
        </p:spPr>
      </p:pic>
      <p:pic>
        <p:nvPicPr>
          <p:cNvPr id="6" name="Picture 5">
            <a:extLst>
              <a:ext uri="{FF2B5EF4-FFF2-40B4-BE49-F238E27FC236}">
                <a16:creationId xmlns:a16="http://schemas.microsoft.com/office/drawing/2014/main" id="{2B420259-6901-443B-9B4E-409113BDD7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502272"/>
            <a:ext cx="5132578" cy="3853456"/>
          </a:xfrm>
          <a:prstGeom prst="rect">
            <a:avLst/>
          </a:prstGeom>
        </p:spPr>
      </p:pic>
    </p:spTree>
    <p:extLst>
      <p:ext uri="{BB962C8B-B14F-4D97-AF65-F5344CB8AC3E}">
        <p14:creationId xmlns:p14="http://schemas.microsoft.com/office/powerpoint/2010/main" val="722409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Legislative advocacy</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1371600" y="2317752"/>
            <a:ext cx="9926831" cy="4093634"/>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2800" dirty="0">
                <a:latin typeface="Rockwell" panose="02060603020205020403" pitchFamily="18" charset="0"/>
              </a:rPr>
              <a:t>What’s the problem?</a:t>
            </a:r>
          </a:p>
          <a:p>
            <a:pPr marL="0" indent="0" fontAlgn="base">
              <a:buNone/>
            </a:pPr>
            <a:r>
              <a:rPr lang="en-US" sz="2800" dirty="0">
                <a:latin typeface="Rockwell" panose="02060603020205020403" pitchFamily="18" charset="0"/>
              </a:rPr>
              <a:t>Who’s impacted?</a:t>
            </a:r>
          </a:p>
          <a:p>
            <a:pPr marL="0" indent="0" fontAlgn="base">
              <a:buNone/>
            </a:pPr>
            <a:r>
              <a:rPr lang="en-US" sz="2800" dirty="0">
                <a:latin typeface="Rockwell" panose="02060603020205020403" pitchFamily="18" charset="0"/>
              </a:rPr>
              <a:t>What are the possible solutions?</a:t>
            </a:r>
          </a:p>
          <a:p>
            <a:pPr marL="0" indent="0" fontAlgn="base">
              <a:buNone/>
            </a:pPr>
            <a:r>
              <a:rPr lang="en-US" sz="2800" dirty="0">
                <a:latin typeface="Rockwell" panose="02060603020205020403" pitchFamily="18" charset="0"/>
              </a:rPr>
              <a:t>Where do we need to apply pressure to get solutions implemented?</a:t>
            </a:r>
          </a:p>
          <a:p>
            <a:pPr fontAlgn="base">
              <a:buFont typeface="Arial" panose="020B0604020202020204" pitchFamily="34" charset="0"/>
              <a:buChar char="•"/>
            </a:pPr>
            <a:r>
              <a:rPr lang="en-US" sz="2800" dirty="0">
                <a:latin typeface="Rockwell" panose="02060603020205020403" pitchFamily="18" charset="0"/>
              </a:rPr>
              <a:t>Local (City Hall, County Health Officer, Sheriff, etc.)</a:t>
            </a:r>
          </a:p>
          <a:p>
            <a:pPr fontAlgn="base">
              <a:buFont typeface="Arial" panose="020B0604020202020204" pitchFamily="34" charset="0"/>
              <a:buChar char="•"/>
            </a:pPr>
            <a:r>
              <a:rPr lang="en-US" sz="2800" dirty="0">
                <a:latin typeface="Rockwell" panose="02060603020205020403" pitchFamily="18" charset="0"/>
              </a:rPr>
              <a:t>State (General Assembly, Opioid Operational Command Center, Maryland Department of Health, etc.)</a:t>
            </a:r>
          </a:p>
        </p:txBody>
      </p:sp>
      <p:sp>
        <p:nvSpPr>
          <p:cNvPr id="5" name="Content Placeholder 2">
            <a:extLst>
              <a:ext uri="{FF2B5EF4-FFF2-40B4-BE49-F238E27FC236}">
                <a16:creationId xmlns:a16="http://schemas.microsoft.com/office/drawing/2014/main" id="{A9E0E9D7-7398-4490-9BFB-4EC40B7549A0}"/>
              </a:ext>
            </a:extLst>
          </p:cNvPr>
          <p:cNvSpPr txBox="1">
            <a:spLocks/>
          </p:cNvSpPr>
          <p:nvPr/>
        </p:nvSpPr>
        <p:spPr>
          <a:xfrm>
            <a:off x="1096771" y="1812927"/>
            <a:ext cx="5388695" cy="605367"/>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3200" b="1" dirty="0">
                <a:solidFill>
                  <a:schemeClr val="accent6">
                    <a:lumMod val="50000"/>
                  </a:schemeClr>
                </a:solidFill>
                <a:latin typeface="Rockwell" panose="02060603020205020403" pitchFamily="18" charset="0"/>
              </a:rPr>
              <a:t>All law begins as an idea.</a:t>
            </a:r>
            <a:endParaRPr lang="en-US" sz="2800" dirty="0">
              <a:latin typeface="Rockwell" panose="02060603020205020403" pitchFamily="18" charset="0"/>
            </a:endParaRPr>
          </a:p>
        </p:txBody>
      </p:sp>
    </p:spTree>
    <p:extLst>
      <p:ext uri="{BB962C8B-B14F-4D97-AF65-F5344CB8AC3E}">
        <p14:creationId xmlns:p14="http://schemas.microsoft.com/office/powerpoint/2010/main" val="1760423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How a bill becomes a law in MD</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1096772" y="2123342"/>
            <a:ext cx="8135151" cy="4601635"/>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r>
              <a:rPr lang="en-US" sz="2800" dirty="0">
                <a:latin typeface="Rockwell" panose="02060603020205020403" pitchFamily="18" charset="0"/>
              </a:rPr>
              <a:t>2 chambers: House &amp; Senate</a:t>
            </a:r>
          </a:p>
          <a:p>
            <a:pPr fontAlgn="base">
              <a:buFont typeface="Arial" panose="020B0604020202020204" pitchFamily="34" charset="0"/>
              <a:buChar char="•"/>
            </a:pPr>
            <a:r>
              <a:rPr lang="en-US" sz="2800" dirty="0">
                <a:latin typeface="Rockwell" panose="02060603020205020403" pitchFamily="18" charset="0"/>
              </a:rPr>
              <a:t>Legislator must sponsor the bill</a:t>
            </a:r>
          </a:p>
          <a:p>
            <a:pPr fontAlgn="base">
              <a:buFont typeface="Arial" panose="020B0604020202020204" pitchFamily="34" charset="0"/>
              <a:buChar char="•"/>
            </a:pPr>
            <a:r>
              <a:rPr lang="en-US" sz="2800" dirty="0">
                <a:latin typeface="Rockwell" panose="02060603020205020403" pitchFamily="18" charset="0"/>
              </a:rPr>
              <a:t>Every bill gets a hearing in committee</a:t>
            </a:r>
          </a:p>
          <a:p>
            <a:pPr lvl="1" fontAlgn="base">
              <a:buFont typeface="Arial" panose="020B0604020202020204" pitchFamily="34" charset="0"/>
              <a:buChar char="•"/>
            </a:pPr>
            <a:r>
              <a:rPr lang="en-US" sz="2800" dirty="0">
                <a:latin typeface="Rockwell" panose="02060603020205020403" pitchFamily="18" charset="0"/>
              </a:rPr>
              <a:t>Every bill does not necessarily get </a:t>
            </a:r>
          </a:p>
          <a:p>
            <a:pPr marL="530352" lvl="1" indent="0" fontAlgn="base">
              <a:buNone/>
            </a:pPr>
            <a:r>
              <a:rPr lang="en-US" sz="2800" dirty="0">
                <a:latin typeface="Rockwell" panose="02060603020205020403" pitchFamily="18" charset="0"/>
              </a:rPr>
              <a:t>	a vote in committee</a:t>
            </a:r>
          </a:p>
          <a:p>
            <a:pPr fontAlgn="base">
              <a:buFont typeface="Arial" panose="020B0604020202020204" pitchFamily="34" charset="0"/>
              <a:buChar char="•"/>
            </a:pPr>
            <a:r>
              <a:rPr lang="en-US" sz="2800" dirty="0">
                <a:latin typeface="Rockwell" panose="02060603020205020403" pitchFamily="18" charset="0"/>
              </a:rPr>
              <a:t>If voted favorably in committee, goes to that chamber’s floor session</a:t>
            </a:r>
          </a:p>
          <a:p>
            <a:pPr fontAlgn="base">
              <a:buFont typeface="Arial" panose="020B0604020202020204" pitchFamily="34" charset="0"/>
              <a:buChar char="•"/>
            </a:pPr>
            <a:r>
              <a:rPr lang="en-US" sz="2800" dirty="0">
                <a:latin typeface="Rockwell" panose="02060603020205020403" pitchFamily="18" charset="0"/>
              </a:rPr>
              <a:t>If voted favorable in floor session, “crosses over” to other chamber (committee then floor)</a:t>
            </a:r>
          </a:p>
          <a:p>
            <a:pPr fontAlgn="base">
              <a:buFont typeface="Arial" panose="020B0604020202020204" pitchFamily="34" charset="0"/>
              <a:buChar char="•"/>
            </a:pPr>
            <a:endParaRPr lang="en-US" sz="2800" dirty="0">
              <a:latin typeface="Rockwell" panose="02060603020205020403" pitchFamily="18" charset="0"/>
            </a:endParaRPr>
          </a:p>
        </p:txBody>
      </p:sp>
      <p:sp>
        <p:nvSpPr>
          <p:cNvPr id="3" name="Rectangle 2">
            <a:extLst>
              <a:ext uri="{FF2B5EF4-FFF2-40B4-BE49-F238E27FC236}">
                <a16:creationId xmlns:a16="http://schemas.microsoft.com/office/drawing/2014/main" id="{6180DE86-6CDF-48AF-BC3B-CE0E82EC649E}"/>
              </a:ext>
            </a:extLst>
          </p:cNvPr>
          <p:cNvSpPr/>
          <p:nvPr/>
        </p:nvSpPr>
        <p:spPr>
          <a:xfrm>
            <a:off x="7178443" y="2670489"/>
            <a:ext cx="4317977" cy="830997"/>
          </a:xfrm>
          <a:prstGeom prst="rect">
            <a:avLst/>
          </a:prstGeom>
        </p:spPr>
        <p:txBody>
          <a:bodyPr wrap="none">
            <a:spAutoFit/>
          </a:bodyPr>
          <a:lstStyle/>
          <a:p>
            <a:pPr marL="342900" indent="-342900">
              <a:buFont typeface="Wingdings" panose="05000000000000000000" pitchFamily="2" charset="2"/>
              <a:buChar char="ß"/>
            </a:pPr>
            <a:r>
              <a:rPr lang="en-US" sz="2400" dirty="0">
                <a:solidFill>
                  <a:schemeClr val="accent6">
                    <a:lumMod val="50000"/>
                  </a:schemeClr>
                </a:solidFill>
                <a:latin typeface="Rockwell" panose="02060603020205020403" pitchFamily="18" charset="0"/>
              </a:rPr>
              <a:t>Talk to legislator about </a:t>
            </a:r>
          </a:p>
          <a:p>
            <a:r>
              <a:rPr lang="en-US" sz="2400" dirty="0">
                <a:solidFill>
                  <a:schemeClr val="accent6">
                    <a:lumMod val="50000"/>
                  </a:schemeClr>
                </a:solidFill>
                <a:latin typeface="Rockwell" panose="02060603020205020403" pitchFamily="18" charset="0"/>
              </a:rPr>
              <a:t>		the problem &amp; solution</a:t>
            </a:r>
            <a:endParaRPr lang="en-US" sz="2400" dirty="0">
              <a:solidFill>
                <a:schemeClr val="accent6">
                  <a:lumMod val="50000"/>
                </a:schemeClr>
              </a:solidFill>
            </a:endParaRPr>
          </a:p>
        </p:txBody>
      </p:sp>
      <p:sp>
        <p:nvSpPr>
          <p:cNvPr id="6" name="Rectangle 5">
            <a:extLst>
              <a:ext uri="{FF2B5EF4-FFF2-40B4-BE49-F238E27FC236}">
                <a16:creationId xmlns:a16="http://schemas.microsoft.com/office/drawing/2014/main" id="{16B39DD6-90A7-48E0-86F6-E06A50809602}"/>
              </a:ext>
            </a:extLst>
          </p:cNvPr>
          <p:cNvSpPr/>
          <p:nvPr/>
        </p:nvSpPr>
        <p:spPr>
          <a:xfrm>
            <a:off x="7840880" y="3764546"/>
            <a:ext cx="4035079" cy="830997"/>
          </a:xfrm>
          <a:prstGeom prst="rect">
            <a:avLst/>
          </a:prstGeom>
        </p:spPr>
        <p:txBody>
          <a:bodyPr wrap="none">
            <a:spAutoFit/>
          </a:bodyPr>
          <a:lstStyle/>
          <a:p>
            <a:pPr marL="342900" indent="-342900">
              <a:buFont typeface="Wingdings" panose="05000000000000000000" pitchFamily="2" charset="2"/>
              <a:buChar char="ß"/>
            </a:pPr>
            <a:r>
              <a:rPr lang="en-US" sz="2400" dirty="0">
                <a:solidFill>
                  <a:schemeClr val="accent6">
                    <a:lumMod val="50000"/>
                  </a:schemeClr>
                </a:solidFill>
                <a:latin typeface="Rockwell" panose="02060603020205020403" pitchFamily="18" charset="0"/>
              </a:rPr>
              <a:t>Focus initial efforts on </a:t>
            </a:r>
          </a:p>
          <a:p>
            <a:r>
              <a:rPr lang="en-US" sz="2400" dirty="0">
                <a:solidFill>
                  <a:schemeClr val="accent6">
                    <a:lumMod val="50000"/>
                  </a:schemeClr>
                </a:solidFill>
                <a:latin typeface="Rockwell" panose="02060603020205020403" pitchFamily="18" charset="0"/>
              </a:rPr>
              <a:t>		committee members</a:t>
            </a:r>
            <a:endParaRPr lang="en-US" sz="2400" dirty="0">
              <a:solidFill>
                <a:schemeClr val="accent6">
                  <a:lumMod val="50000"/>
                </a:schemeClr>
              </a:solidFill>
            </a:endParaRPr>
          </a:p>
        </p:txBody>
      </p:sp>
      <p:sp>
        <p:nvSpPr>
          <p:cNvPr id="11" name="Rectangle 10">
            <a:extLst>
              <a:ext uri="{FF2B5EF4-FFF2-40B4-BE49-F238E27FC236}">
                <a16:creationId xmlns:a16="http://schemas.microsoft.com/office/drawing/2014/main" id="{83F1EC9B-AC88-4EF7-9A5C-F82BC97533D6}"/>
              </a:ext>
            </a:extLst>
          </p:cNvPr>
          <p:cNvSpPr/>
          <p:nvPr/>
        </p:nvSpPr>
        <p:spPr>
          <a:xfrm>
            <a:off x="7178443" y="5094332"/>
            <a:ext cx="4421852" cy="830997"/>
          </a:xfrm>
          <a:prstGeom prst="rect">
            <a:avLst/>
          </a:prstGeom>
        </p:spPr>
        <p:txBody>
          <a:bodyPr wrap="none">
            <a:spAutoFit/>
          </a:bodyPr>
          <a:lstStyle/>
          <a:p>
            <a:pPr marL="342900" indent="-342900">
              <a:buFont typeface="Wingdings" panose="05000000000000000000" pitchFamily="2" charset="2"/>
              <a:buChar char="ß"/>
            </a:pPr>
            <a:r>
              <a:rPr lang="en-US" sz="2400" dirty="0">
                <a:solidFill>
                  <a:schemeClr val="accent6">
                    <a:lumMod val="50000"/>
                  </a:schemeClr>
                </a:solidFill>
                <a:latin typeface="Rockwell" panose="02060603020205020403" pitchFamily="18" charset="0"/>
              </a:rPr>
              <a:t>Focus efforts on leadership </a:t>
            </a:r>
          </a:p>
          <a:p>
            <a:r>
              <a:rPr lang="en-US" sz="2400" dirty="0">
                <a:solidFill>
                  <a:schemeClr val="accent6">
                    <a:lumMod val="50000"/>
                  </a:schemeClr>
                </a:solidFill>
                <a:latin typeface="Rockwell" panose="02060603020205020403" pitchFamily="18" charset="0"/>
              </a:rPr>
              <a:t>		&amp; build up champions</a:t>
            </a:r>
            <a:endParaRPr lang="en-US" sz="2400" dirty="0">
              <a:solidFill>
                <a:schemeClr val="accent6">
                  <a:lumMod val="50000"/>
                </a:schemeClr>
              </a:solidFill>
            </a:endParaRPr>
          </a:p>
        </p:txBody>
      </p:sp>
      <p:sp>
        <p:nvSpPr>
          <p:cNvPr id="12" name="Rectangle 11">
            <a:extLst>
              <a:ext uri="{FF2B5EF4-FFF2-40B4-BE49-F238E27FC236}">
                <a16:creationId xmlns:a16="http://schemas.microsoft.com/office/drawing/2014/main" id="{5A89462F-9C3D-46AA-9169-A08DB6A5E2C6}"/>
              </a:ext>
            </a:extLst>
          </p:cNvPr>
          <p:cNvSpPr/>
          <p:nvPr/>
        </p:nvSpPr>
        <p:spPr>
          <a:xfrm>
            <a:off x="1096771" y="1560280"/>
            <a:ext cx="9707786" cy="523220"/>
          </a:xfrm>
          <a:prstGeom prst="rect">
            <a:avLst/>
          </a:prstGeom>
        </p:spPr>
        <p:txBody>
          <a:bodyPr wrap="none">
            <a:spAutoFit/>
          </a:bodyPr>
          <a:lstStyle/>
          <a:p>
            <a:pPr fontAlgn="base"/>
            <a:r>
              <a:rPr lang="en-US" sz="2800" b="1" dirty="0">
                <a:latin typeface="Rockwell" panose="02060603020205020403" pitchFamily="18" charset="0"/>
              </a:rPr>
              <a:t>Annual 90 day legislative session (mid-Jan to mid-Apr)</a:t>
            </a:r>
          </a:p>
        </p:txBody>
      </p:sp>
    </p:spTree>
    <p:extLst>
      <p:ext uri="{BB962C8B-B14F-4D97-AF65-F5344CB8AC3E}">
        <p14:creationId xmlns:p14="http://schemas.microsoft.com/office/powerpoint/2010/main" val="1788095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685800"/>
            <a:ext cx="10617200" cy="1485900"/>
          </a:xfrm>
        </p:spPr>
        <p:txBody>
          <a:bodyPr>
            <a:normAutofit/>
          </a:bodyPr>
          <a:lstStyle/>
          <a:p>
            <a:r>
              <a:rPr lang="en-US" b="1" dirty="0">
                <a:latin typeface="Rockwell" panose="02060603020205020403" pitchFamily="18" charset="0"/>
              </a:rPr>
              <a:t>How a bill becomes a law in MD</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1096772" y="1930852"/>
            <a:ext cx="10617200" cy="3174378"/>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r>
              <a:rPr lang="en-US" sz="2800" dirty="0">
                <a:latin typeface="Rockwell" panose="02060603020205020403" pitchFamily="18" charset="0"/>
              </a:rPr>
              <a:t>Both chambers must pass identical legislation before midnight on the last day of Session (Sine Die), or the bill fails</a:t>
            </a:r>
          </a:p>
          <a:p>
            <a:pPr fontAlgn="base">
              <a:buFont typeface="Arial" panose="020B0604020202020204" pitchFamily="34" charset="0"/>
              <a:buChar char="•"/>
            </a:pPr>
            <a:endParaRPr lang="en-US" sz="2800" dirty="0">
              <a:latin typeface="Rockwell" panose="02060603020205020403" pitchFamily="18" charset="0"/>
            </a:endParaRPr>
          </a:p>
          <a:p>
            <a:pPr fontAlgn="base">
              <a:buFont typeface="Arial" panose="020B0604020202020204" pitchFamily="34" charset="0"/>
              <a:buChar char="•"/>
            </a:pPr>
            <a:r>
              <a:rPr lang="en-US" sz="2800" dirty="0">
                <a:latin typeface="Rockwell" panose="02060603020205020403" pitchFamily="18" charset="0"/>
              </a:rPr>
              <a:t>If bill passes both chambers, Governor can always veto</a:t>
            </a:r>
          </a:p>
          <a:p>
            <a:pPr lvl="1" fontAlgn="base">
              <a:buFont typeface="Arial" panose="020B0604020202020204" pitchFamily="34" charset="0"/>
              <a:buChar char="•"/>
            </a:pPr>
            <a:r>
              <a:rPr lang="en-US" sz="2800" dirty="0">
                <a:latin typeface="Rockwell" panose="02060603020205020403" pitchFamily="18" charset="0"/>
              </a:rPr>
              <a:t>And sometimes the legislature can vote to overturn that veto</a:t>
            </a:r>
          </a:p>
        </p:txBody>
      </p:sp>
      <p:sp>
        <p:nvSpPr>
          <p:cNvPr id="12" name="Rectangle 11">
            <a:extLst>
              <a:ext uri="{FF2B5EF4-FFF2-40B4-BE49-F238E27FC236}">
                <a16:creationId xmlns:a16="http://schemas.microsoft.com/office/drawing/2014/main" id="{5A89462F-9C3D-46AA-9169-A08DB6A5E2C6}"/>
              </a:ext>
            </a:extLst>
          </p:cNvPr>
          <p:cNvSpPr/>
          <p:nvPr/>
        </p:nvSpPr>
        <p:spPr>
          <a:xfrm>
            <a:off x="1423887" y="5105230"/>
            <a:ext cx="9344225" cy="523220"/>
          </a:xfrm>
          <a:prstGeom prst="rect">
            <a:avLst/>
          </a:prstGeom>
        </p:spPr>
        <p:txBody>
          <a:bodyPr wrap="none">
            <a:spAutoFit/>
          </a:bodyPr>
          <a:lstStyle/>
          <a:p>
            <a:pPr fontAlgn="base"/>
            <a:r>
              <a:rPr lang="en-US" sz="2800" b="1" dirty="0">
                <a:solidFill>
                  <a:schemeClr val="accent6">
                    <a:lumMod val="50000"/>
                  </a:schemeClr>
                </a:solidFill>
                <a:latin typeface="Rockwell" panose="02060603020205020403" pitchFamily="18" charset="0"/>
              </a:rPr>
              <a:t>~2,500 bills are introduced each session… ~600 pass</a:t>
            </a:r>
          </a:p>
        </p:txBody>
      </p:sp>
      <p:sp>
        <p:nvSpPr>
          <p:cNvPr id="9" name="Rectangle 8">
            <a:extLst>
              <a:ext uri="{FF2B5EF4-FFF2-40B4-BE49-F238E27FC236}">
                <a16:creationId xmlns:a16="http://schemas.microsoft.com/office/drawing/2014/main" id="{727C2BFF-A0BB-410C-8CDD-83457EE13BE3}"/>
              </a:ext>
            </a:extLst>
          </p:cNvPr>
          <p:cNvSpPr/>
          <p:nvPr/>
        </p:nvSpPr>
        <p:spPr>
          <a:xfrm>
            <a:off x="2566186" y="5798096"/>
            <a:ext cx="7059625" cy="523220"/>
          </a:xfrm>
          <a:prstGeom prst="rect">
            <a:avLst/>
          </a:prstGeom>
        </p:spPr>
        <p:txBody>
          <a:bodyPr wrap="none">
            <a:spAutoFit/>
          </a:bodyPr>
          <a:lstStyle/>
          <a:p>
            <a:pPr fontAlgn="base"/>
            <a:r>
              <a:rPr lang="en-US" sz="2800" b="1" i="1" dirty="0">
                <a:latin typeface="Rockwell" panose="02060603020205020403" pitchFamily="18" charset="0"/>
              </a:rPr>
              <a:t>A lot of work happens outside of session!</a:t>
            </a:r>
          </a:p>
        </p:txBody>
      </p:sp>
    </p:spTree>
    <p:extLst>
      <p:ext uri="{BB962C8B-B14F-4D97-AF65-F5344CB8AC3E}">
        <p14:creationId xmlns:p14="http://schemas.microsoft.com/office/powerpoint/2010/main" val="3775417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Touchpoints in the system to be an effective advocate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1096772" y="2364629"/>
            <a:ext cx="5693495" cy="3174378"/>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3200" b="1" dirty="0">
                <a:solidFill>
                  <a:schemeClr val="accent6">
                    <a:lumMod val="50000"/>
                  </a:schemeClr>
                </a:solidFill>
                <a:latin typeface="Rockwell" panose="02060603020205020403" pitchFamily="18" charset="0"/>
              </a:rPr>
              <a:t>Start at home</a:t>
            </a:r>
          </a:p>
          <a:p>
            <a:pPr fontAlgn="base">
              <a:buFont typeface="Arial" panose="020B0604020202020204" pitchFamily="34" charset="0"/>
              <a:buChar char="•"/>
            </a:pPr>
            <a:r>
              <a:rPr lang="en-US" sz="2800" dirty="0">
                <a:latin typeface="Rockwell" panose="02060603020205020403" pitchFamily="18" charset="0"/>
              </a:rPr>
              <a:t>Educate friends and family</a:t>
            </a:r>
          </a:p>
          <a:p>
            <a:pPr fontAlgn="base">
              <a:buFont typeface="Arial" panose="020B0604020202020204" pitchFamily="34" charset="0"/>
              <a:buChar char="•"/>
            </a:pPr>
            <a:r>
              <a:rPr lang="en-US" sz="2800" dirty="0">
                <a:latin typeface="Rockwell" panose="02060603020205020403" pitchFamily="18" charset="0"/>
              </a:rPr>
              <a:t>Organize your peers &amp; local community</a:t>
            </a:r>
          </a:p>
          <a:p>
            <a:pPr fontAlgn="base">
              <a:buFont typeface="Arial" panose="020B0604020202020204" pitchFamily="34" charset="0"/>
              <a:buChar char="•"/>
            </a:pPr>
            <a:r>
              <a:rPr lang="en-US" sz="2800" dirty="0">
                <a:latin typeface="Rockwell" panose="02060603020205020403" pitchFamily="18" charset="0"/>
              </a:rPr>
              <a:t>Share fact-based information on social media</a:t>
            </a:r>
          </a:p>
          <a:p>
            <a:pPr fontAlgn="base">
              <a:buFont typeface="Arial" panose="020B0604020202020204" pitchFamily="34" charset="0"/>
              <a:buChar char="•"/>
            </a:pPr>
            <a:r>
              <a:rPr lang="en-US" sz="2800" dirty="0">
                <a:latin typeface="Rockwell" panose="02060603020205020403" pitchFamily="18" charset="0"/>
              </a:rPr>
              <a:t>Attend events and speak up about harm reduction</a:t>
            </a:r>
          </a:p>
        </p:txBody>
      </p:sp>
      <p:pic>
        <p:nvPicPr>
          <p:cNvPr id="4" name="Picture 3">
            <a:extLst>
              <a:ext uri="{FF2B5EF4-FFF2-40B4-BE49-F238E27FC236}">
                <a16:creationId xmlns:a16="http://schemas.microsoft.com/office/drawing/2014/main" id="{74E1E6C6-14C4-4ADF-B8C1-A5F7169185DF}"/>
              </a:ext>
            </a:extLst>
          </p:cNvPr>
          <p:cNvPicPr>
            <a:picLocks noChangeAspect="1"/>
          </p:cNvPicPr>
          <p:nvPr/>
        </p:nvPicPr>
        <p:blipFill rotWithShape="1">
          <a:blip r:embed="rId4">
            <a:extLst>
              <a:ext uri="{28A0092B-C50C-407E-A947-70E740481C1C}">
                <a14:useLocalDpi xmlns:a14="http://schemas.microsoft.com/office/drawing/2010/main" val="0"/>
              </a:ext>
            </a:extLst>
          </a:blip>
          <a:srcRect l="11299" r="9708"/>
          <a:stretch/>
        </p:blipFill>
        <p:spPr>
          <a:xfrm>
            <a:off x="6942665" y="1957607"/>
            <a:ext cx="5046135" cy="3581400"/>
          </a:xfrm>
          <a:prstGeom prst="rect">
            <a:avLst/>
          </a:prstGeom>
        </p:spPr>
      </p:pic>
    </p:spTree>
    <p:extLst>
      <p:ext uri="{BB962C8B-B14F-4D97-AF65-F5344CB8AC3E}">
        <p14:creationId xmlns:p14="http://schemas.microsoft.com/office/powerpoint/2010/main" val="1559786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Touchpoints in the system to be an effective advocate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1029038" y="1992098"/>
            <a:ext cx="7437629" cy="3883770"/>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3200" b="1" dirty="0">
                <a:solidFill>
                  <a:schemeClr val="accent6">
                    <a:lumMod val="50000"/>
                  </a:schemeClr>
                </a:solidFill>
                <a:latin typeface="Rockwell" panose="02060603020205020403" pitchFamily="18" charset="0"/>
              </a:rPr>
              <a:t>Get to know your elected officials</a:t>
            </a:r>
          </a:p>
          <a:p>
            <a:pPr fontAlgn="base">
              <a:buFont typeface="Arial" panose="020B0604020202020204" pitchFamily="34" charset="0"/>
              <a:buChar char="•"/>
            </a:pPr>
            <a:r>
              <a:rPr lang="en-US" sz="2800" dirty="0">
                <a:latin typeface="Rockwell" panose="02060603020205020403" pitchFamily="18" charset="0"/>
              </a:rPr>
              <a:t>Follow them on social media</a:t>
            </a:r>
          </a:p>
          <a:p>
            <a:pPr fontAlgn="base">
              <a:buFont typeface="Arial" panose="020B0604020202020204" pitchFamily="34" charset="0"/>
              <a:buChar char="•"/>
            </a:pPr>
            <a:r>
              <a:rPr lang="en-US" sz="2800" dirty="0">
                <a:latin typeface="Rockwell" panose="02060603020205020403" pitchFamily="18" charset="0"/>
              </a:rPr>
              <a:t>Attend events and public forums they host</a:t>
            </a:r>
          </a:p>
          <a:p>
            <a:pPr fontAlgn="base">
              <a:buFont typeface="Arial" panose="020B0604020202020204" pitchFamily="34" charset="0"/>
              <a:buChar char="•"/>
            </a:pPr>
            <a:r>
              <a:rPr lang="en-US" sz="2800" dirty="0">
                <a:latin typeface="Rockwell" panose="02060603020205020403" pitchFamily="18" charset="0"/>
              </a:rPr>
              <a:t>Volunteer on a campaign</a:t>
            </a:r>
          </a:p>
          <a:p>
            <a:pPr fontAlgn="base">
              <a:buFont typeface="Arial" panose="020B0604020202020204" pitchFamily="34" charset="0"/>
              <a:buChar char="•"/>
            </a:pPr>
            <a:r>
              <a:rPr lang="en-US" sz="2800" dirty="0">
                <a:latin typeface="Rockwell" panose="02060603020205020403" pitchFamily="18" charset="0"/>
              </a:rPr>
              <a:t>Request a meeting</a:t>
            </a:r>
          </a:p>
          <a:p>
            <a:pPr fontAlgn="base">
              <a:buFont typeface="Arial" panose="020B0604020202020204" pitchFamily="34" charset="0"/>
              <a:buChar char="•"/>
            </a:pPr>
            <a:r>
              <a:rPr lang="en-US" sz="2800" dirty="0">
                <a:latin typeface="Rockwell" panose="02060603020205020403" pitchFamily="18" charset="0"/>
              </a:rPr>
              <a:t>They’re people, too.</a:t>
            </a:r>
          </a:p>
          <a:p>
            <a:pPr fontAlgn="base">
              <a:buFont typeface="Arial" panose="020B0604020202020204" pitchFamily="34" charset="0"/>
              <a:buChar char="•"/>
            </a:pPr>
            <a:r>
              <a:rPr lang="en-US" sz="2800" dirty="0">
                <a:latin typeface="Rockwell" panose="02060603020205020403" pitchFamily="18" charset="0"/>
              </a:rPr>
              <a:t>They work for you!</a:t>
            </a:r>
          </a:p>
        </p:txBody>
      </p:sp>
      <p:sp>
        <p:nvSpPr>
          <p:cNvPr id="9" name="Content Placeholder 2">
            <a:extLst>
              <a:ext uri="{FF2B5EF4-FFF2-40B4-BE49-F238E27FC236}">
                <a16:creationId xmlns:a16="http://schemas.microsoft.com/office/drawing/2014/main" id="{A742E6AA-7690-41C1-9423-44FDBADA7291}"/>
              </a:ext>
            </a:extLst>
          </p:cNvPr>
          <p:cNvSpPr txBox="1">
            <a:spLocks/>
          </p:cNvSpPr>
          <p:nvPr/>
        </p:nvSpPr>
        <p:spPr>
          <a:xfrm>
            <a:off x="7018876" y="3758016"/>
            <a:ext cx="3945467" cy="2345889"/>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fontAlgn="base">
              <a:buNone/>
            </a:pPr>
            <a:r>
              <a:rPr lang="en-US" sz="2800" b="1" u="sng" dirty="0">
                <a:solidFill>
                  <a:schemeClr val="tx1"/>
                </a:solidFill>
                <a:latin typeface="Rockwell" panose="02060603020205020403" pitchFamily="18" charset="0"/>
              </a:rPr>
              <a:t>their motivations</a:t>
            </a:r>
          </a:p>
          <a:p>
            <a:pPr fontAlgn="base">
              <a:buFont typeface="Wingdings" panose="05000000000000000000" pitchFamily="2" charset="2"/>
              <a:buChar char="ü"/>
            </a:pPr>
            <a:r>
              <a:rPr lang="en-US" sz="2400" dirty="0">
                <a:solidFill>
                  <a:schemeClr val="tx1"/>
                </a:solidFill>
                <a:latin typeface="Rockwell" panose="02060603020205020403" pitchFamily="18" charset="0"/>
              </a:rPr>
              <a:t>Getting re-elected</a:t>
            </a:r>
          </a:p>
          <a:p>
            <a:pPr fontAlgn="base">
              <a:buFont typeface="Wingdings" panose="05000000000000000000" pitchFamily="2" charset="2"/>
              <a:buChar char="ü"/>
            </a:pPr>
            <a:r>
              <a:rPr lang="en-US" sz="2400" dirty="0">
                <a:solidFill>
                  <a:schemeClr val="tx1"/>
                </a:solidFill>
                <a:latin typeface="Rockwell" panose="02060603020205020403" pitchFamily="18" charset="0"/>
              </a:rPr>
              <a:t>Topics they care about (healthcare, safety, gov’t accountability, etc.)</a:t>
            </a:r>
          </a:p>
        </p:txBody>
      </p:sp>
      <p:sp>
        <p:nvSpPr>
          <p:cNvPr id="10" name="Rectangle 9">
            <a:extLst>
              <a:ext uri="{FF2B5EF4-FFF2-40B4-BE49-F238E27FC236}">
                <a16:creationId xmlns:a16="http://schemas.microsoft.com/office/drawing/2014/main" id="{2D686AEC-E3F7-4C5E-AB86-E5FB324B6153}"/>
              </a:ext>
            </a:extLst>
          </p:cNvPr>
          <p:cNvSpPr/>
          <p:nvPr/>
        </p:nvSpPr>
        <p:spPr>
          <a:xfrm>
            <a:off x="6908810" y="3758016"/>
            <a:ext cx="4097866" cy="2284755"/>
          </a:xfrm>
          <a:prstGeom prst="rect">
            <a:avLst/>
          </a:prstGeom>
          <a:solidFill>
            <a:schemeClr val="accent6">
              <a:lumMod val="75000"/>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BEA3CB-2C5B-4112-94B1-C546D05831AC}"/>
              </a:ext>
            </a:extLst>
          </p:cNvPr>
          <p:cNvSpPr/>
          <p:nvPr/>
        </p:nvSpPr>
        <p:spPr>
          <a:xfrm>
            <a:off x="1371600" y="6103905"/>
            <a:ext cx="6593793" cy="523220"/>
          </a:xfrm>
          <a:prstGeom prst="rect">
            <a:avLst/>
          </a:prstGeom>
        </p:spPr>
        <p:txBody>
          <a:bodyPr wrap="none">
            <a:spAutoFit/>
          </a:bodyPr>
          <a:lstStyle/>
          <a:p>
            <a:r>
              <a:rPr lang="en-US" sz="2800" dirty="0">
                <a:solidFill>
                  <a:schemeClr val="accent6">
                    <a:lumMod val="50000"/>
                  </a:schemeClr>
                </a:solidFill>
                <a:latin typeface="Rockwell" panose="02060603020205020403" pitchFamily="18" charset="0"/>
              </a:rPr>
              <a:t>They’re </a:t>
            </a:r>
            <a:r>
              <a:rPr lang="en-US" sz="2800" u="sng" dirty="0">
                <a:solidFill>
                  <a:schemeClr val="accent6">
                    <a:lumMod val="50000"/>
                  </a:schemeClr>
                </a:solidFill>
                <a:latin typeface="Rockwell" panose="02060603020205020403" pitchFamily="18" charset="0"/>
              </a:rPr>
              <a:t>generalists</a:t>
            </a:r>
            <a:r>
              <a:rPr lang="en-US" sz="2800" dirty="0">
                <a:solidFill>
                  <a:schemeClr val="accent6">
                    <a:lumMod val="50000"/>
                  </a:schemeClr>
                </a:solidFill>
                <a:latin typeface="Rockwell" panose="02060603020205020403" pitchFamily="18" charset="0"/>
              </a:rPr>
              <a:t> – you’re the expert!</a:t>
            </a:r>
            <a:endParaRPr lang="en-US" sz="2800" dirty="0">
              <a:solidFill>
                <a:schemeClr val="accent6">
                  <a:lumMod val="50000"/>
                </a:schemeClr>
              </a:solidFill>
            </a:endParaRPr>
          </a:p>
        </p:txBody>
      </p:sp>
    </p:spTree>
    <p:extLst>
      <p:ext uri="{BB962C8B-B14F-4D97-AF65-F5344CB8AC3E}">
        <p14:creationId xmlns:p14="http://schemas.microsoft.com/office/powerpoint/2010/main" val="4256459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p:txBody>
          <a:bodyPr>
            <a:normAutofit/>
          </a:bodyPr>
          <a:lstStyle/>
          <a:p>
            <a:r>
              <a:rPr lang="en-US" sz="4800" b="1" dirty="0">
                <a:latin typeface="Rockwell" panose="02060603020205020403" pitchFamily="18" charset="0"/>
              </a:rPr>
              <a:t>Checking in…</a:t>
            </a:r>
          </a:p>
        </p:txBody>
      </p:sp>
      <p:pic>
        <p:nvPicPr>
          <p:cNvPr id="6" name="Picture 5">
            <a:extLst>
              <a:ext uri="{FF2B5EF4-FFF2-40B4-BE49-F238E27FC236}">
                <a16:creationId xmlns:a16="http://schemas.microsoft.com/office/drawing/2014/main" id="{7DB7F587-F1CF-4935-8C33-771B639630F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8" name="Picture 7">
            <a:extLst>
              <a:ext uri="{FF2B5EF4-FFF2-40B4-BE49-F238E27FC236}">
                <a16:creationId xmlns:a16="http://schemas.microsoft.com/office/drawing/2014/main" id="{2F4D956E-8772-4EF9-A22C-1CB9CB0A1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600" y="1562100"/>
            <a:ext cx="6705600" cy="5029200"/>
          </a:xfrm>
          <a:prstGeom prst="rect">
            <a:avLst/>
          </a:prstGeom>
        </p:spPr>
      </p:pic>
    </p:spTree>
    <p:extLst>
      <p:ext uri="{BB962C8B-B14F-4D97-AF65-F5344CB8AC3E}">
        <p14:creationId xmlns:p14="http://schemas.microsoft.com/office/powerpoint/2010/main" val="407534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Touchpoints in the system to be an effective advocate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1029039" y="1992097"/>
            <a:ext cx="5758624" cy="4394195"/>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3200" b="1" dirty="0">
                <a:solidFill>
                  <a:schemeClr val="accent6">
                    <a:lumMod val="50000"/>
                  </a:schemeClr>
                </a:solidFill>
                <a:latin typeface="Rockwell" panose="02060603020205020403" pitchFamily="18" charset="0"/>
              </a:rPr>
              <a:t>Working through the media</a:t>
            </a:r>
          </a:p>
          <a:p>
            <a:pPr fontAlgn="base">
              <a:buFont typeface="Arial" panose="020B0604020202020204" pitchFamily="34" charset="0"/>
              <a:buChar char="•"/>
            </a:pPr>
            <a:r>
              <a:rPr lang="en-US" sz="2800" dirty="0">
                <a:latin typeface="Rockwell" panose="02060603020205020403" pitchFamily="18" charset="0"/>
              </a:rPr>
              <a:t>Earned vs. paid</a:t>
            </a:r>
          </a:p>
          <a:p>
            <a:pPr fontAlgn="base">
              <a:buFont typeface="Arial" panose="020B0604020202020204" pitchFamily="34" charset="0"/>
              <a:buChar char="•"/>
            </a:pPr>
            <a:r>
              <a:rPr lang="en-US" sz="2800" dirty="0">
                <a:latin typeface="Rockwell" panose="02060603020205020403" pitchFamily="18" charset="0"/>
              </a:rPr>
              <a:t>Letters to the editor &amp; op-eds</a:t>
            </a:r>
          </a:p>
          <a:p>
            <a:pPr lvl="1" fontAlgn="base">
              <a:buFont typeface="Arial" panose="020B0604020202020204" pitchFamily="34" charset="0"/>
              <a:buChar char="•"/>
            </a:pPr>
            <a:r>
              <a:rPr lang="en-US" sz="2800" dirty="0">
                <a:latin typeface="Rockwell" panose="02060603020205020403" pitchFamily="18" charset="0"/>
              </a:rPr>
              <a:t>Name the person you are trying to influence</a:t>
            </a:r>
          </a:p>
          <a:p>
            <a:pPr fontAlgn="base">
              <a:buFont typeface="Arial" panose="020B0604020202020204" pitchFamily="34" charset="0"/>
              <a:buChar char="•"/>
            </a:pPr>
            <a:r>
              <a:rPr lang="en-US" sz="2800" dirty="0">
                <a:latin typeface="Rockwell" panose="02060603020205020403" pitchFamily="18" charset="0"/>
              </a:rPr>
              <a:t>Social media: Click &amp; comment on articles</a:t>
            </a:r>
          </a:p>
          <a:p>
            <a:pPr lvl="1" fontAlgn="base">
              <a:buFont typeface="Arial" panose="020B0604020202020204" pitchFamily="34" charset="0"/>
              <a:buChar char="•"/>
            </a:pPr>
            <a:r>
              <a:rPr lang="en-US" sz="2800" dirty="0">
                <a:latin typeface="Rockwell" panose="02060603020205020403" pitchFamily="18" charset="0"/>
              </a:rPr>
              <a:t>Stay on message!</a:t>
            </a:r>
          </a:p>
        </p:txBody>
      </p:sp>
      <p:sp>
        <p:nvSpPr>
          <p:cNvPr id="3" name="Rectangle 2">
            <a:extLst>
              <a:ext uri="{FF2B5EF4-FFF2-40B4-BE49-F238E27FC236}">
                <a16:creationId xmlns:a16="http://schemas.microsoft.com/office/drawing/2014/main" id="{C2BEA3CB-2C5B-4112-94B1-C546D05831AC}"/>
              </a:ext>
            </a:extLst>
          </p:cNvPr>
          <p:cNvSpPr/>
          <p:nvPr/>
        </p:nvSpPr>
        <p:spPr>
          <a:xfrm>
            <a:off x="5161393" y="2627018"/>
            <a:ext cx="6230167" cy="461665"/>
          </a:xfrm>
          <a:prstGeom prst="rect">
            <a:avLst/>
          </a:prstGeom>
        </p:spPr>
        <p:txBody>
          <a:bodyPr wrap="none">
            <a:spAutoFit/>
          </a:bodyPr>
          <a:lstStyle/>
          <a:p>
            <a:r>
              <a:rPr lang="en-US" sz="2400" dirty="0">
                <a:solidFill>
                  <a:schemeClr val="accent6">
                    <a:lumMod val="50000"/>
                  </a:schemeClr>
                </a:solidFill>
                <a:latin typeface="Rockwell" panose="02060603020205020403" pitchFamily="18" charset="0"/>
                <a:sym typeface="Wingdings" panose="05000000000000000000" pitchFamily="2" charset="2"/>
              </a:rPr>
              <a:t> </a:t>
            </a:r>
            <a:r>
              <a:rPr lang="en-US" sz="2400" dirty="0">
                <a:solidFill>
                  <a:schemeClr val="accent6">
                    <a:lumMod val="50000"/>
                  </a:schemeClr>
                </a:solidFill>
                <a:latin typeface="Rockwell" panose="02060603020205020403" pitchFamily="18" charset="0"/>
              </a:rPr>
              <a:t>Reporters are always looking for stories</a:t>
            </a:r>
            <a:endParaRPr lang="en-US" sz="2400" dirty="0">
              <a:solidFill>
                <a:schemeClr val="accent6">
                  <a:lumMod val="50000"/>
                </a:schemeClr>
              </a:solidFill>
            </a:endParaRPr>
          </a:p>
        </p:txBody>
      </p:sp>
      <p:sp>
        <p:nvSpPr>
          <p:cNvPr id="11" name="Rectangle 10">
            <a:extLst>
              <a:ext uri="{FF2B5EF4-FFF2-40B4-BE49-F238E27FC236}">
                <a16:creationId xmlns:a16="http://schemas.microsoft.com/office/drawing/2014/main" id="{3CABBE29-778C-46FD-A66B-344BB694DA4C}"/>
              </a:ext>
            </a:extLst>
          </p:cNvPr>
          <p:cNvSpPr/>
          <p:nvPr/>
        </p:nvSpPr>
        <p:spPr>
          <a:xfrm>
            <a:off x="5381200" y="5089437"/>
            <a:ext cx="4770643" cy="1200329"/>
          </a:xfrm>
          <a:prstGeom prst="rect">
            <a:avLst/>
          </a:prstGeom>
        </p:spPr>
        <p:txBody>
          <a:bodyPr wrap="square">
            <a:spAutoFit/>
          </a:bodyPr>
          <a:lstStyle/>
          <a:p>
            <a:r>
              <a:rPr lang="en-US" sz="2400" dirty="0">
                <a:solidFill>
                  <a:schemeClr val="accent6">
                    <a:lumMod val="50000"/>
                  </a:schemeClr>
                </a:solidFill>
                <a:latin typeface="Rockwell" panose="02060603020205020403" pitchFamily="18" charset="0"/>
                <a:sym typeface="Wingdings" panose="05000000000000000000" pitchFamily="2" charset="2"/>
              </a:rPr>
              <a:t> </a:t>
            </a:r>
            <a:r>
              <a:rPr lang="en-US" sz="2400" dirty="0">
                <a:solidFill>
                  <a:schemeClr val="accent6">
                    <a:lumMod val="50000"/>
                  </a:schemeClr>
                </a:solidFill>
                <a:latin typeface="Rockwell" panose="02060603020205020403" pitchFamily="18" charset="0"/>
              </a:rPr>
              <a:t>News outlets track clicks 	and will post more about 	topics that get more attention</a:t>
            </a:r>
            <a:endParaRPr lang="en-US" sz="2400" dirty="0">
              <a:solidFill>
                <a:schemeClr val="accent6">
                  <a:lumMod val="50000"/>
                </a:schemeClr>
              </a:solidFill>
            </a:endParaRPr>
          </a:p>
        </p:txBody>
      </p:sp>
      <p:sp>
        <p:nvSpPr>
          <p:cNvPr id="12" name="Rectangle 11">
            <a:extLst>
              <a:ext uri="{FF2B5EF4-FFF2-40B4-BE49-F238E27FC236}">
                <a16:creationId xmlns:a16="http://schemas.microsoft.com/office/drawing/2014/main" id="{99A4DE61-9551-4498-BDAC-67EA285A3579}"/>
              </a:ext>
            </a:extLst>
          </p:cNvPr>
          <p:cNvSpPr/>
          <p:nvPr/>
        </p:nvSpPr>
        <p:spPr>
          <a:xfrm>
            <a:off x="6241749" y="3958361"/>
            <a:ext cx="4974760" cy="461665"/>
          </a:xfrm>
          <a:prstGeom prst="rect">
            <a:avLst/>
          </a:prstGeom>
        </p:spPr>
        <p:txBody>
          <a:bodyPr wrap="none">
            <a:spAutoFit/>
          </a:bodyPr>
          <a:lstStyle/>
          <a:p>
            <a:r>
              <a:rPr lang="en-US" sz="2400" dirty="0">
                <a:solidFill>
                  <a:schemeClr val="accent6">
                    <a:lumMod val="50000"/>
                  </a:schemeClr>
                </a:solidFill>
                <a:latin typeface="Rockwell" panose="02060603020205020403" pitchFamily="18" charset="0"/>
                <a:sym typeface="Wingdings" panose="05000000000000000000" pitchFamily="2" charset="2"/>
              </a:rPr>
              <a:t> Elected officials hate bad press</a:t>
            </a:r>
            <a:endParaRPr lang="en-US" sz="2400" dirty="0">
              <a:solidFill>
                <a:schemeClr val="accent6">
                  <a:lumMod val="50000"/>
                </a:schemeClr>
              </a:solidFill>
            </a:endParaRPr>
          </a:p>
        </p:txBody>
      </p:sp>
    </p:spTree>
    <p:extLst>
      <p:ext uri="{BB962C8B-B14F-4D97-AF65-F5344CB8AC3E}">
        <p14:creationId xmlns:p14="http://schemas.microsoft.com/office/powerpoint/2010/main" val="3607756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Touchpoints in the system to be an effective advocate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1147574" y="2067457"/>
            <a:ext cx="10417894" cy="2308970"/>
          </a:xfrm>
          <a:prstGeom prst="rect">
            <a:avLst/>
          </a:prstGeom>
        </p:spPr>
        <p:txBody>
          <a:bodyPr vert="horz" lIns="91440" tIns="45720" rIns="91440" bIns="45720" numCol="2"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3200" b="1" dirty="0">
                <a:solidFill>
                  <a:schemeClr val="accent6">
                    <a:lumMod val="50000"/>
                  </a:schemeClr>
                </a:solidFill>
                <a:latin typeface="Rockwell" panose="02060603020205020403" pitchFamily="18" charset="0"/>
              </a:rPr>
              <a:t>Comment on legislation</a:t>
            </a:r>
          </a:p>
          <a:p>
            <a:pPr fontAlgn="base">
              <a:buFont typeface="Arial" panose="020B0604020202020204" pitchFamily="34" charset="0"/>
              <a:buChar char="•"/>
            </a:pPr>
            <a:r>
              <a:rPr lang="en-US" sz="2800" dirty="0">
                <a:latin typeface="Rockwell" panose="02060603020205020403" pitchFamily="18" charset="0"/>
              </a:rPr>
              <a:t>Coalition letters</a:t>
            </a:r>
          </a:p>
          <a:p>
            <a:pPr fontAlgn="base">
              <a:buFont typeface="Arial" panose="020B0604020202020204" pitchFamily="34" charset="0"/>
              <a:buChar char="•"/>
            </a:pPr>
            <a:r>
              <a:rPr lang="en-US" sz="2800" dirty="0">
                <a:latin typeface="Rockwell" panose="02060603020205020403" pitchFamily="18" charset="0"/>
              </a:rPr>
              <a:t>Op-eds</a:t>
            </a:r>
          </a:p>
          <a:p>
            <a:pPr fontAlgn="base">
              <a:buFont typeface="Arial" panose="020B0604020202020204" pitchFamily="34" charset="0"/>
              <a:buChar char="•"/>
            </a:pPr>
            <a:r>
              <a:rPr lang="en-US" sz="2800" dirty="0">
                <a:latin typeface="Rockwell" panose="02060603020205020403" pitchFamily="18" charset="0"/>
              </a:rPr>
              <a:t>Written or oral testimony for bill hearing</a:t>
            </a:r>
          </a:p>
          <a:p>
            <a:pPr fontAlgn="base">
              <a:buFont typeface="Arial" panose="020B0604020202020204" pitchFamily="34" charset="0"/>
              <a:buChar char="•"/>
            </a:pPr>
            <a:endParaRPr lang="en-US" sz="2800" dirty="0">
              <a:latin typeface="Rockwell" panose="02060603020205020403" pitchFamily="18" charset="0"/>
            </a:endParaRPr>
          </a:p>
          <a:p>
            <a:pPr fontAlgn="base">
              <a:buFont typeface="Arial" panose="020B0604020202020204" pitchFamily="34" charset="0"/>
              <a:buChar char="•"/>
            </a:pPr>
            <a:r>
              <a:rPr lang="en-US" sz="2800" dirty="0">
                <a:latin typeface="Rockwell" panose="02060603020205020403" pitchFamily="18" charset="0"/>
              </a:rPr>
              <a:t>Attend an advocacy day</a:t>
            </a:r>
          </a:p>
          <a:p>
            <a:pPr fontAlgn="base">
              <a:buFont typeface="Arial" panose="020B0604020202020204" pitchFamily="34" charset="0"/>
              <a:buChar char="•"/>
            </a:pPr>
            <a:r>
              <a:rPr lang="en-US" sz="2800" dirty="0">
                <a:latin typeface="Rockwell" panose="02060603020205020403" pitchFamily="18" charset="0"/>
              </a:rPr>
              <a:t>Call/write/email/meet with your legislators</a:t>
            </a:r>
          </a:p>
        </p:txBody>
      </p:sp>
      <p:pic>
        <p:nvPicPr>
          <p:cNvPr id="5" name="Picture 4">
            <a:extLst>
              <a:ext uri="{FF2B5EF4-FFF2-40B4-BE49-F238E27FC236}">
                <a16:creationId xmlns:a16="http://schemas.microsoft.com/office/drawing/2014/main" id="{ABCE4F68-0B96-45F6-B865-806444CF3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237" y="4858810"/>
            <a:ext cx="7629525" cy="1914525"/>
          </a:xfrm>
          <a:prstGeom prst="rect">
            <a:avLst/>
          </a:prstGeom>
        </p:spPr>
      </p:pic>
    </p:spTree>
    <p:extLst>
      <p:ext uri="{BB962C8B-B14F-4D97-AF65-F5344CB8AC3E}">
        <p14:creationId xmlns:p14="http://schemas.microsoft.com/office/powerpoint/2010/main" val="3926696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286933" y="977372"/>
            <a:ext cx="10617200" cy="849093"/>
          </a:xfrm>
        </p:spPr>
        <p:txBody>
          <a:bodyPr>
            <a:normAutofit/>
          </a:bodyPr>
          <a:lstStyle/>
          <a:p>
            <a:pPr algn="ctr"/>
            <a:r>
              <a:rPr lang="en-US" b="1" dirty="0">
                <a:latin typeface="Rockwell" panose="02060603020205020403" pitchFamily="18" charset="0"/>
              </a:rPr>
              <a:t>Story  +  Talking Point  +  Ask</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graphicFrame>
        <p:nvGraphicFramePr>
          <p:cNvPr id="6" name="Content Placeholder 2">
            <a:extLst>
              <a:ext uri="{FF2B5EF4-FFF2-40B4-BE49-F238E27FC236}">
                <a16:creationId xmlns:a16="http://schemas.microsoft.com/office/drawing/2014/main" id="{2F291C15-6823-4D13-9BE7-37752241CF11}"/>
              </a:ext>
            </a:extLst>
          </p:cNvPr>
          <p:cNvGraphicFramePr>
            <a:graphicFrameLocks noGrp="1"/>
          </p:cNvGraphicFramePr>
          <p:nvPr>
            <p:extLst>
              <p:ext uri="{D42A27DB-BD31-4B8C-83A1-F6EECF244321}">
                <p14:modId xmlns:p14="http://schemas.microsoft.com/office/powerpoint/2010/main" val="985095701"/>
              </p:ext>
            </p:extLst>
          </p:nvPr>
        </p:nvGraphicFramePr>
        <p:xfrm>
          <a:off x="1608667" y="1045105"/>
          <a:ext cx="10144125" cy="5038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44773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Be strategic!</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1147574" y="1514634"/>
            <a:ext cx="10417894" cy="1787366"/>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r>
              <a:rPr lang="en-US" sz="2800" dirty="0">
                <a:latin typeface="Rockwell" panose="02060603020205020403" pitchFamily="18" charset="0"/>
              </a:rPr>
              <a:t>Who is already on our side? (Doesn’t need convincing)</a:t>
            </a:r>
          </a:p>
          <a:p>
            <a:pPr fontAlgn="base">
              <a:buFont typeface="Arial" panose="020B0604020202020204" pitchFamily="34" charset="0"/>
              <a:buChar char="•"/>
            </a:pPr>
            <a:r>
              <a:rPr lang="en-US" sz="2800" dirty="0">
                <a:latin typeface="Rockwell" panose="02060603020205020403" pitchFamily="18" charset="0"/>
              </a:rPr>
              <a:t>Who probably won’t change their mind? </a:t>
            </a:r>
          </a:p>
          <a:p>
            <a:pPr fontAlgn="base">
              <a:buFont typeface="Arial" panose="020B0604020202020204" pitchFamily="34" charset="0"/>
              <a:buChar char="•"/>
            </a:pPr>
            <a:r>
              <a:rPr lang="en-US" sz="2800" dirty="0">
                <a:latin typeface="Rockwell" panose="02060603020205020403" pitchFamily="18" charset="0"/>
              </a:rPr>
              <a:t>Who is the best messenger?</a:t>
            </a:r>
          </a:p>
          <a:p>
            <a:pPr fontAlgn="base">
              <a:buFont typeface="Arial" panose="020B0604020202020204" pitchFamily="34" charset="0"/>
              <a:buChar char="•"/>
            </a:pPr>
            <a:endParaRPr lang="en-US" sz="2800" dirty="0">
              <a:latin typeface="Rockwell" panose="02060603020205020403" pitchFamily="18" charset="0"/>
            </a:endParaRPr>
          </a:p>
        </p:txBody>
      </p:sp>
      <p:sp>
        <p:nvSpPr>
          <p:cNvPr id="6" name="Title 1">
            <a:extLst>
              <a:ext uri="{FF2B5EF4-FFF2-40B4-BE49-F238E27FC236}">
                <a16:creationId xmlns:a16="http://schemas.microsoft.com/office/drawing/2014/main" id="{3591DB83-34C5-4944-B060-989B61798929}"/>
              </a:ext>
            </a:extLst>
          </p:cNvPr>
          <p:cNvSpPr txBox="1">
            <a:spLocks/>
          </p:cNvSpPr>
          <p:nvPr/>
        </p:nvSpPr>
        <p:spPr>
          <a:xfrm>
            <a:off x="1371600" y="3429000"/>
            <a:ext cx="10617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b="1" dirty="0">
                <a:latin typeface="Rockwell" panose="02060603020205020403" pitchFamily="18" charset="0"/>
              </a:rPr>
              <a:t>Don’t get discouraged!</a:t>
            </a:r>
          </a:p>
        </p:txBody>
      </p:sp>
      <p:sp>
        <p:nvSpPr>
          <p:cNvPr id="9" name="Content Placeholder 2">
            <a:extLst>
              <a:ext uri="{FF2B5EF4-FFF2-40B4-BE49-F238E27FC236}">
                <a16:creationId xmlns:a16="http://schemas.microsoft.com/office/drawing/2014/main" id="{DA0092DC-2063-48CD-876C-A0EADAFD0905}"/>
              </a:ext>
            </a:extLst>
          </p:cNvPr>
          <p:cNvSpPr txBox="1">
            <a:spLocks/>
          </p:cNvSpPr>
          <p:nvPr/>
        </p:nvSpPr>
        <p:spPr>
          <a:xfrm>
            <a:off x="1147574" y="4417035"/>
            <a:ext cx="10417894" cy="1787366"/>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base">
              <a:buFont typeface="Arial" panose="020B0604020202020204" pitchFamily="34" charset="0"/>
              <a:buChar char="•"/>
            </a:pPr>
            <a:r>
              <a:rPr lang="en-US" sz="2800" dirty="0">
                <a:latin typeface="Rockwell" panose="02060603020205020403" pitchFamily="18" charset="0"/>
              </a:rPr>
              <a:t>Advocacy -vs- angry debate</a:t>
            </a:r>
          </a:p>
          <a:p>
            <a:pPr fontAlgn="base">
              <a:buFont typeface="Arial" panose="020B0604020202020204" pitchFamily="34" charset="0"/>
              <a:buChar char="•"/>
            </a:pPr>
            <a:r>
              <a:rPr lang="en-US" sz="2800" dirty="0">
                <a:latin typeface="Rockwell" panose="02060603020205020403" pitchFamily="18" charset="0"/>
              </a:rPr>
              <a:t>You’re the expert!</a:t>
            </a:r>
          </a:p>
          <a:p>
            <a:pPr fontAlgn="base">
              <a:buFont typeface="Arial" panose="020B0604020202020204" pitchFamily="34" charset="0"/>
              <a:buChar char="•"/>
            </a:pPr>
            <a:r>
              <a:rPr lang="en-US" sz="2800" dirty="0">
                <a:latin typeface="Rockwell" panose="02060603020205020403" pitchFamily="18" charset="0"/>
              </a:rPr>
              <a:t>You might not convince everyone</a:t>
            </a:r>
          </a:p>
          <a:p>
            <a:pPr fontAlgn="base">
              <a:buFont typeface="Arial" panose="020B0604020202020204" pitchFamily="34" charset="0"/>
              <a:buChar char="•"/>
            </a:pPr>
            <a:endParaRPr lang="en-US" sz="2800" dirty="0">
              <a:latin typeface="Rockwell" panose="02060603020205020403" pitchFamily="18" charset="0"/>
            </a:endParaRPr>
          </a:p>
        </p:txBody>
      </p:sp>
    </p:spTree>
    <p:extLst>
      <p:ext uri="{BB962C8B-B14F-4D97-AF65-F5344CB8AC3E}">
        <p14:creationId xmlns:p14="http://schemas.microsoft.com/office/powerpoint/2010/main" val="2085093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Harford County example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8" name="Content Placeholder 2">
            <a:extLst>
              <a:ext uri="{FF2B5EF4-FFF2-40B4-BE49-F238E27FC236}">
                <a16:creationId xmlns:a16="http://schemas.microsoft.com/office/drawing/2014/main" id="{82DCFB64-022B-402F-9769-38219D8E4E77}"/>
              </a:ext>
            </a:extLst>
          </p:cNvPr>
          <p:cNvSpPr txBox="1">
            <a:spLocks/>
          </p:cNvSpPr>
          <p:nvPr/>
        </p:nvSpPr>
        <p:spPr>
          <a:xfrm>
            <a:off x="1147575" y="1525591"/>
            <a:ext cx="4948426" cy="4318836"/>
          </a:xfrm>
          <a:prstGeom prst="rect">
            <a:avLst/>
          </a:prstGeom>
        </p:spPr>
        <p:txBody>
          <a:bodyPr vert="horz" lIns="91440" tIns="45720" rIns="91440" bIns="45720" numCol="1"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base">
              <a:buNone/>
            </a:pPr>
            <a:r>
              <a:rPr lang="en-US" sz="3200" b="1" dirty="0">
                <a:latin typeface="Rockwell" panose="02060603020205020403" pitchFamily="18" charset="0"/>
              </a:rPr>
              <a:t>What we know about Harford Co:</a:t>
            </a:r>
          </a:p>
          <a:p>
            <a:pPr fontAlgn="base">
              <a:buFont typeface="Arial" panose="020B0604020202020204" pitchFamily="34" charset="0"/>
              <a:buChar char="•"/>
            </a:pPr>
            <a:r>
              <a:rPr lang="en-US" sz="2800" dirty="0">
                <a:latin typeface="Rockwell" panose="02060603020205020403" pitchFamily="18" charset="0"/>
              </a:rPr>
              <a:t>Conservative</a:t>
            </a:r>
          </a:p>
          <a:p>
            <a:pPr fontAlgn="base">
              <a:buFont typeface="Arial" panose="020B0604020202020204" pitchFamily="34" charset="0"/>
              <a:buChar char="•"/>
            </a:pPr>
            <a:r>
              <a:rPr lang="en-US" sz="2800" dirty="0">
                <a:latin typeface="Rockwell" panose="02060603020205020403" pitchFamily="18" charset="0"/>
              </a:rPr>
              <a:t>80% white</a:t>
            </a:r>
          </a:p>
          <a:p>
            <a:pPr fontAlgn="base">
              <a:buFont typeface="Arial" panose="020B0604020202020204" pitchFamily="34" charset="0"/>
              <a:buChar char="•"/>
            </a:pPr>
            <a:r>
              <a:rPr lang="en-US" sz="2800" dirty="0">
                <a:latin typeface="Rockwell" panose="02060603020205020403" pitchFamily="18" charset="0"/>
              </a:rPr>
              <a:t>Sheriff is outspoken &amp; serious about addressing overdose</a:t>
            </a:r>
          </a:p>
          <a:p>
            <a:pPr fontAlgn="base">
              <a:buFont typeface="Arial" panose="020B0604020202020204" pitchFamily="34" charset="0"/>
              <a:buChar char="•"/>
            </a:pPr>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3E1426C8-027F-4626-87E4-38935C8887F1}"/>
              </a:ext>
            </a:extLst>
          </p:cNvPr>
          <p:cNvPicPr>
            <a:picLocks noChangeAspect="1"/>
          </p:cNvPicPr>
          <p:nvPr/>
        </p:nvPicPr>
        <p:blipFill rotWithShape="1">
          <a:blip r:embed="rId4">
            <a:extLst>
              <a:ext uri="{28A0092B-C50C-407E-A947-70E740481C1C}">
                <a14:useLocalDpi xmlns:a14="http://schemas.microsoft.com/office/drawing/2010/main" val="0"/>
              </a:ext>
            </a:extLst>
          </a:blip>
          <a:srcRect l="22887" r="10827"/>
          <a:stretch/>
        </p:blipFill>
        <p:spPr>
          <a:xfrm>
            <a:off x="6678111" y="3627812"/>
            <a:ext cx="3557391" cy="3018822"/>
          </a:xfrm>
          <a:prstGeom prst="rect">
            <a:avLst/>
          </a:prstGeom>
        </p:spPr>
      </p:pic>
      <p:pic>
        <p:nvPicPr>
          <p:cNvPr id="9" name="Picture 8">
            <a:extLst>
              <a:ext uri="{FF2B5EF4-FFF2-40B4-BE49-F238E27FC236}">
                <a16:creationId xmlns:a16="http://schemas.microsoft.com/office/drawing/2014/main" id="{A9DA68AD-0076-442A-B1E8-E204B456F2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111" y="1607905"/>
            <a:ext cx="3479800" cy="1821095"/>
          </a:xfrm>
          <a:prstGeom prst="rect">
            <a:avLst/>
          </a:prstGeom>
        </p:spPr>
      </p:pic>
    </p:spTree>
    <p:extLst>
      <p:ext uri="{BB962C8B-B14F-4D97-AF65-F5344CB8AC3E}">
        <p14:creationId xmlns:p14="http://schemas.microsoft.com/office/powerpoint/2010/main" val="1945173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Harford County example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3" name="Picture 2">
            <a:extLst>
              <a:ext uri="{FF2B5EF4-FFF2-40B4-BE49-F238E27FC236}">
                <a16:creationId xmlns:a16="http://schemas.microsoft.com/office/drawing/2014/main" id="{EE71DB92-77C4-4192-80DA-DB5AF9D95530}"/>
              </a:ext>
            </a:extLst>
          </p:cNvPr>
          <p:cNvPicPr>
            <a:picLocks noChangeAspect="1"/>
          </p:cNvPicPr>
          <p:nvPr/>
        </p:nvPicPr>
        <p:blipFill>
          <a:blip r:embed="rId4"/>
          <a:stretch>
            <a:fillRect/>
          </a:stretch>
        </p:blipFill>
        <p:spPr>
          <a:xfrm>
            <a:off x="1371602" y="1363600"/>
            <a:ext cx="6442117" cy="723282"/>
          </a:xfrm>
          <a:prstGeom prst="rect">
            <a:avLst/>
          </a:prstGeom>
        </p:spPr>
      </p:pic>
      <p:pic>
        <p:nvPicPr>
          <p:cNvPr id="9" name="Picture 8">
            <a:extLst>
              <a:ext uri="{FF2B5EF4-FFF2-40B4-BE49-F238E27FC236}">
                <a16:creationId xmlns:a16="http://schemas.microsoft.com/office/drawing/2014/main" id="{F5DC42EB-0160-4D97-8694-99896129655F}"/>
              </a:ext>
            </a:extLst>
          </p:cNvPr>
          <p:cNvPicPr>
            <a:picLocks noChangeAspect="1"/>
          </p:cNvPicPr>
          <p:nvPr/>
        </p:nvPicPr>
        <p:blipFill>
          <a:blip r:embed="rId5"/>
          <a:stretch>
            <a:fillRect/>
          </a:stretch>
        </p:blipFill>
        <p:spPr>
          <a:xfrm>
            <a:off x="1371601" y="2145711"/>
            <a:ext cx="2577397" cy="297392"/>
          </a:xfrm>
          <a:prstGeom prst="rect">
            <a:avLst/>
          </a:prstGeom>
        </p:spPr>
      </p:pic>
      <p:pic>
        <p:nvPicPr>
          <p:cNvPr id="10" name="Picture 9">
            <a:extLst>
              <a:ext uri="{FF2B5EF4-FFF2-40B4-BE49-F238E27FC236}">
                <a16:creationId xmlns:a16="http://schemas.microsoft.com/office/drawing/2014/main" id="{3BBD8914-D2B1-4F66-A830-FAA839B131E8}"/>
              </a:ext>
            </a:extLst>
          </p:cNvPr>
          <p:cNvPicPr>
            <a:picLocks noChangeAspect="1"/>
          </p:cNvPicPr>
          <p:nvPr/>
        </p:nvPicPr>
        <p:blipFill>
          <a:blip r:embed="rId6"/>
          <a:stretch>
            <a:fillRect/>
          </a:stretch>
        </p:blipFill>
        <p:spPr>
          <a:xfrm>
            <a:off x="1371600" y="2509777"/>
            <a:ext cx="9304531" cy="1050925"/>
          </a:xfrm>
          <a:prstGeom prst="rect">
            <a:avLst/>
          </a:prstGeom>
        </p:spPr>
      </p:pic>
      <p:pic>
        <p:nvPicPr>
          <p:cNvPr id="11" name="Picture 10">
            <a:extLst>
              <a:ext uri="{FF2B5EF4-FFF2-40B4-BE49-F238E27FC236}">
                <a16:creationId xmlns:a16="http://schemas.microsoft.com/office/drawing/2014/main" id="{1C3F26C6-3554-42E6-AF16-D8EC789E2D86}"/>
              </a:ext>
            </a:extLst>
          </p:cNvPr>
          <p:cNvPicPr>
            <a:picLocks noChangeAspect="1"/>
          </p:cNvPicPr>
          <p:nvPr/>
        </p:nvPicPr>
        <p:blipFill>
          <a:blip r:embed="rId7"/>
          <a:stretch>
            <a:fillRect/>
          </a:stretch>
        </p:blipFill>
        <p:spPr>
          <a:xfrm>
            <a:off x="1371600" y="3621117"/>
            <a:ext cx="9304530" cy="1407088"/>
          </a:xfrm>
          <a:prstGeom prst="rect">
            <a:avLst/>
          </a:prstGeom>
        </p:spPr>
      </p:pic>
      <p:pic>
        <p:nvPicPr>
          <p:cNvPr id="12" name="Picture 11">
            <a:extLst>
              <a:ext uri="{FF2B5EF4-FFF2-40B4-BE49-F238E27FC236}">
                <a16:creationId xmlns:a16="http://schemas.microsoft.com/office/drawing/2014/main" id="{C4289DA3-4258-44B6-B4A6-F2E7AC51ACF7}"/>
              </a:ext>
            </a:extLst>
          </p:cNvPr>
          <p:cNvPicPr>
            <a:picLocks noChangeAspect="1"/>
          </p:cNvPicPr>
          <p:nvPr/>
        </p:nvPicPr>
        <p:blipFill>
          <a:blip r:embed="rId8"/>
          <a:stretch>
            <a:fillRect/>
          </a:stretch>
        </p:blipFill>
        <p:spPr>
          <a:xfrm>
            <a:off x="1371599" y="5112811"/>
            <a:ext cx="9304530" cy="1115455"/>
          </a:xfrm>
          <a:prstGeom prst="rect">
            <a:avLst/>
          </a:prstGeom>
        </p:spPr>
      </p:pic>
    </p:spTree>
    <p:extLst>
      <p:ext uri="{BB962C8B-B14F-4D97-AF65-F5344CB8AC3E}">
        <p14:creationId xmlns:p14="http://schemas.microsoft.com/office/powerpoint/2010/main" val="742731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Harford County example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6" name="Picture 5">
            <a:extLst>
              <a:ext uri="{FF2B5EF4-FFF2-40B4-BE49-F238E27FC236}">
                <a16:creationId xmlns:a16="http://schemas.microsoft.com/office/drawing/2014/main" id="{2D15BB6E-ED43-4932-BCD4-A11E18C0EB3B}"/>
              </a:ext>
            </a:extLst>
          </p:cNvPr>
          <p:cNvPicPr>
            <a:picLocks noChangeAspect="1"/>
          </p:cNvPicPr>
          <p:nvPr/>
        </p:nvPicPr>
        <p:blipFill rotWithShape="1">
          <a:blip r:embed="rId4">
            <a:extLst>
              <a:ext uri="{28A0092B-C50C-407E-A947-70E740481C1C}">
                <a14:useLocalDpi xmlns:a14="http://schemas.microsoft.com/office/drawing/2010/main" val="0"/>
              </a:ext>
            </a:extLst>
          </a:blip>
          <a:srcRect t="20114" b="6806"/>
          <a:stretch/>
        </p:blipFill>
        <p:spPr>
          <a:xfrm>
            <a:off x="3522136" y="1277367"/>
            <a:ext cx="5486400" cy="5345993"/>
          </a:xfrm>
          <a:prstGeom prst="rect">
            <a:avLst/>
          </a:prstGeom>
        </p:spPr>
      </p:pic>
      <p:sp>
        <p:nvSpPr>
          <p:cNvPr id="4" name="Rectangle 3">
            <a:extLst>
              <a:ext uri="{FF2B5EF4-FFF2-40B4-BE49-F238E27FC236}">
                <a16:creationId xmlns:a16="http://schemas.microsoft.com/office/drawing/2014/main" id="{FA2586E7-7CBA-4C1B-A999-D152B76CB30E}"/>
              </a:ext>
            </a:extLst>
          </p:cNvPr>
          <p:cNvSpPr/>
          <p:nvPr/>
        </p:nvSpPr>
        <p:spPr>
          <a:xfrm>
            <a:off x="812800" y="1982159"/>
            <a:ext cx="2554533" cy="2308324"/>
          </a:xfrm>
          <a:prstGeom prst="rect">
            <a:avLst/>
          </a:prstGeom>
        </p:spPr>
        <p:txBody>
          <a:bodyPr wrap="square">
            <a:spAutoFit/>
          </a:bodyPr>
          <a:lstStyle/>
          <a:p>
            <a:pPr algn="ctr"/>
            <a:r>
              <a:rPr lang="en-US" sz="2400" b="1" dirty="0">
                <a:latin typeface="Rockwell" panose="02060603020205020403" pitchFamily="18" charset="0"/>
              </a:rPr>
              <a:t>LTE by community member</a:t>
            </a:r>
          </a:p>
          <a:p>
            <a:pPr algn="ctr"/>
            <a:r>
              <a:rPr lang="en-US" sz="2400" b="1" dirty="0">
                <a:latin typeface="Rockwell" panose="02060603020205020403" pitchFamily="18" charset="0"/>
              </a:rPr>
              <a:t>in The Aegis</a:t>
            </a:r>
          </a:p>
          <a:p>
            <a:pPr algn="ctr"/>
            <a:endParaRPr lang="en-US" sz="2400" b="1" dirty="0">
              <a:latin typeface="Rockwell" panose="02060603020205020403" pitchFamily="18" charset="0"/>
            </a:endParaRPr>
          </a:p>
          <a:p>
            <a:pPr algn="ctr"/>
            <a:r>
              <a:rPr lang="en-US" sz="2400" b="1" i="1" dirty="0">
                <a:latin typeface="Rockwell" panose="02060603020205020403" pitchFamily="18" charset="0"/>
              </a:rPr>
              <a:t>February 1, 2019</a:t>
            </a:r>
          </a:p>
        </p:txBody>
      </p:sp>
      <p:sp>
        <p:nvSpPr>
          <p:cNvPr id="5" name="Rectangle 4">
            <a:extLst>
              <a:ext uri="{FF2B5EF4-FFF2-40B4-BE49-F238E27FC236}">
                <a16:creationId xmlns:a16="http://schemas.microsoft.com/office/drawing/2014/main" id="{10BF9FA3-9938-45A4-B4F9-E8A828997803}"/>
              </a:ext>
            </a:extLst>
          </p:cNvPr>
          <p:cNvSpPr/>
          <p:nvPr/>
        </p:nvSpPr>
        <p:spPr>
          <a:xfrm>
            <a:off x="9163339" y="3571326"/>
            <a:ext cx="2410596" cy="461665"/>
          </a:xfrm>
          <a:prstGeom prst="rect">
            <a:avLst/>
          </a:prstGeom>
        </p:spPr>
        <p:txBody>
          <a:bodyPr wrap="none">
            <a:spAutoFit/>
          </a:bodyPr>
          <a:lstStyle/>
          <a:p>
            <a:r>
              <a:rPr lang="en-US" sz="2400" dirty="0">
                <a:solidFill>
                  <a:schemeClr val="accent6">
                    <a:lumMod val="50000"/>
                  </a:schemeClr>
                </a:solidFill>
                <a:latin typeface="Rockwell" panose="02060603020205020403" pitchFamily="18" charset="0"/>
                <a:sym typeface="Wingdings" panose="05000000000000000000" pitchFamily="2" charset="2"/>
              </a:rPr>
              <a:t> Talking point</a:t>
            </a:r>
            <a:endParaRPr lang="en-US" sz="2400" dirty="0">
              <a:solidFill>
                <a:schemeClr val="accent6">
                  <a:lumMod val="50000"/>
                </a:schemeClr>
              </a:solidFill>
            </a:endParaRPr>
          </a:p>
        </p:txBody>
      </p:sp>
      <p:sp>
        <p:nvSpPr>
          <p:cNvPr id="8" name="Rectangle 7">
            <a:extLst>
              <a:ext uri="{FF2B5EF4-FFF2-40B4-BE49-F238E27FC236}">
                <a16:creationId xmlns:a16="http://schemas.microsoft.com/office/drawing/2014/main" id="{215835A9-F7EB-4E9C-9225-E1B2B3CDC2F5}"/>
              </a:ext>
            </a:extLst>
          </p:cNvPr>
          <p:cNvSpPr/>
          <p:nvPr/>
        </p:nvSpPr>
        <p:spPr>
          <a:xfrm>
            <a:off x="9163339" y="5752870"/>
            <a:ext cx="1095172" cy="461665"/>
          </a:xfrm>
          <a:prstGeom prst="rect">
            <a:avLst/>
          </a:prstGeom>
        </p:spPr>
        <p:txBody>
          <a:bodyPr wrap="none">
            <a:spAutoFit/>
          </a:bodyPr>
          <a:lstStyle/>
          <a:p>
            <a:r>
              <a:rPr lang="en-US" sz="2400" dirty="0">
                <a:solidFill>
                  <a:schemeClr val="accent6">
                    <a:lumMod val="50000"/>
                  </a:schemeClr>
                </a:solidFill>
                <a:latin typeface="Rockwell" panose="02060603020205020403" pitchFamily="18" charset="0"/>
                <a:sym typeface="Wingdings" panose="05000000000000000000" pitchFamily="2" charset="2"/>
              </a:rPr>
              <a:t> Ask</a:t>
            </a:r>
            <a:endParaRPr lang="en-US" sz="2400" dirty="0">
              <a:solidFill>
                <a:schemeClr val="accent6">
                  <a:lumMod val="50000"/>
                </a:schemeClr>
              </a:solidFill>
            </a:endParaRPr>
          </a:p>
        </p:txBody>
      </p:sp>
      <p:sp>
        <p:nvSpPr>
          <p:cNvPr id="9" name="Rectangle 8">
            <a:extLst>
              <a:ext uri="{FF2B5EF4-FFF2-40B4-BE49-F238E27FC236}">
                <a16:creationId xmlns:a16="http://schemas.microsoft.com/office/drawing/2014/main" id="{A401E1D0-7ADF-44EC-980D-EA5B1A3D4865}"/>
              </a:ext>
            </a:extLst>
          </p:cNvPr>
          <p:cNvSpPr/>
          <p:nvPr/>
        </p:nvSpPr>
        <p:spPr>
          <a:xfrm>
            <a:off x="9163339" y="2640584"/>
            <a:ext cx="2980303" cy="461665"/>
          </a:xfrm>
          <a:prstGeom prst="rect">
            <a:avLst/>
          </a:prstGeom>
        </p:spPr>
        <p:txBody>
          <a:bodyPr wrap="none">
            <a:spAutoFit/>
          </a:bodyPr>
          <a:lstStyle/>
          <a:p>
            <a:r>
              <a:rPr lang="en-US" sz="2400" dirty="0">
                <a:solidFill>
                  <a:schemeClr val="accent6">
                    <a:lumMod val="50000"/>
                  </a:schemeClr>
                </a:solidFill>
                <a:latin typeface="Rockwell" panose="02060603020205020403" pitchFamily="18" charset="0"/>
                <a:sym typeface="Wingdings" panose="05000000000000000000" pitchFamily="2" charset="2"/>
              </a:rPr>
              <a:t> Name the person</a:t>
            </a:r>
            <a:endParaRPr lang="en-US" sz="2400" dirty="0">
              <a:solidFill>
                <a:schemeClr val="accent6">
                  <a:lumMod val="50000"/>
                </a:schemeClr>
              </a:solidFill>
            </a:endParaRPr>
          </a:p>
        </p:txBody>
      </p:sp>
      <p:sp>
        <p:nvSpPr>
          <p:cNvPr id="10" name="Rectangle 9">
            <a:extLst>
              <a:ext uri="{FF2B5EF4-FFF2-40B4-BE49-F238E27FC236}">
                <a16:creationId xmlns:a16="http://schemas.microsoft.com/office/drawing/2014/main" id="{575C7C0D-0DFD-4E76-B6EB-74AF1BCF3E3E}"/>
              </a:ext>
            </a:extLst>
          </p:cNvPr>
          <p:cNvSpPr/>
          <p:nvPr/>
        </p:nvSpPr>
        <p:spPr>
          <a:xfrm>
            <a:off x="9163339" y="4822128"/>
            <a:ext cx="2410596" cy="461665"/>
          </a:xfrm>
          <a:prstGeom prst="rect">
            <a:avLst/>
          </a:prstGeom>
        </p:spPr>
        <p:txBody>
          <a:bodyPr wrap="none">
            <a:spAutoFit/>
          </a:bodyPr>
          <a:lstStyle/>
          <a:p>
            <a:r>
              <a:rPr lang="en-US" sz="2400" dirty="0">
                <a:solidFill>
                  <a:schemeClr val="accent6">
                    <a:lumMod val="50000"/>
                  </a:schemeClr>
                </a:solidFill>
                <a:latin typeface="Rockwell" panose="02060603020205020403" pitchFamily="18" charset="0"/>
                <a:sym typeface="Wingdings" panose="05000000000000000000" pitchFamily="2" charset="2"/>
              </a:rPr>
              <a:t> Talking point</a:t>
            </a:r>
            <a:endParaRPr lang="en-US" sz="2400" dirty="0">
              <a:solidFill>
                <a:schemeClr val="accent6">
                  <a:lumMod val="50000"/>
                </a:schemeClr>
              </a:solidFill>
            </a:endParaRPr>
          </a:p>
        </p:txBody>
      </p:sp>
    </p:spTree>
    <p:extLst>
      <p:ext uri="{BB962C8B-B14F-4D97-AF65-F5344CB8AC3E}">
        <p14:creationId xmlns:p14="http://schemas.microsoft.com/office/powerpoint/2010/main" val="1981851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Harford County example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4" name="Rectangle 3">
            <a:extLst>
              <a:ext uri="{FF2B5EF4-FFF2-40B4-BE49-F238E27FC236}">
                <a16:creationId xmlns:a16="http://schemas.microsoft.com/office/drawing/2014/main" id="{FA2586E7-7CBA-4C1B-A999-D152B76CB30E}"/>
              </a:ext>
            </a:extLst>
          </p:cNvPr>
          <p:cNvSpPr/>
          <p:nvPr/>
        </p:nvSpPr>
        <p:spPr>
          <a:xfrm>
            <a:off x="812800" y="2235705"/>
            <a:ext cx="2767742" cy="2308324"/>
          </a:xfrm>
          <a:prstGeom prst="rect">
            <a:avLst/>
          </a:prstGeom>
        </p:spPr>
        <p:txBody>
          <a:bodyPr wrap="square">
            <a:spAutoFit/>
          </a:bodyPr>
          <a:lstStyle/>
          <a:p>
            <a:pPr algn="ctr"/>
            <a:r>
              <a:rPr lang="en-US" sz="2400" b="1" dirty="0">
                <a:latin typeface="Rockwell" panose="02060603020205020403" pitchFamily="18" charset="0"/>
              </a:rPr>
              <a:t>LTE response to LTE by County Health Officer</a:t>
            </a:r>
          </a:p>
          <a:p>
            <a:pPr algn="ctr"/>
            <a:r>
              <a:rPr lang="en-US" sz="2400" b="1" dirty="0">
                <a:latin typeface="Rockwell" panose="02060603020205020403" pitchFamily="18" charset="0"/>
              </a:rPr>
              <a:t>in The Aegis</a:t>
            </a:r>
          </a:p>
          <a:p>
            <a:pPr algn="ctr"/>
            <a:endParaRPr lang="en-US" sz="2400" b="1" dirty="0">
              <a:latin typeface="Rockwell" panose="02060603020205020403" pitchFamily="18" charset="0"/>
            </a:endParaRPr>
          </a:p>
          <a:p>
            <a:pPr algn="ctr"/>
            <a:r>
              <a:rPr lang="en-US" sz="2400" b="1" i="1" dirty="0">
                <a:latin typeface="Rockwell" panose="02060603020205020403" pitchFamily="18" charset="0"/>
              </a:rPr>
              <a:t>February 13, 2019</a:t>
            </a:r>
          </a:p>
        </p:txBody>
      </p:sp>
      <p:sp>
        <p:nvSpPr>
          <p:cNvPr id="8" name="Rectangle 7">
            <a:extLst>
              <a:ext uri="{FF2B5EF4-FFF2-40B4-BE49-F238E27FC236}">
                <a16:creationId xmlns:a16="http://schemas.microsoft.com/office/drawing/2014/main" id="{215835A9-F7EB-4E9C-9225-E1B2B3CDC2F5}"/>
              </a:ext>
            </a:extLst>
          </p:cNvPr>
          <p:cNvSpPr/>
          <p:nvPr/>
        </p:nvSpPr>
        <p:spPr>
          <a:xfrm>
            <a:off x="8828131" y="5604937"/>
            <a:ext cx="3363869" cy="830997"/>
          </a:xfrm>
          <a:prstGeom prst="rect">
            <a:avLst/>
          </a:prstGeom>
        </p:spPr>
        <p:txBody>
          <a:bodyPr wrap="square">
            <a:spAutoFit/>
          </a:bodyPr>
          <a:lstStyle/>
          <a:p>
            <a:r>
              <a:rPr lang="en-US" sz="2400" dirty="0">
                <a:solidFill>
                  <a:schemeClr val="accent6">
                    <a:lumMod val="50000"/>
                  </a:schemeClr>
                </a:solidFill>
                <a:latin typeface="Rockwell" panose="02060603020205020403" pitchFamily="18" charset="0"/>
                <a:sym typeface="Wingdings" panose="05000000000000000000" pitchFamily="2" charset="2"/>
              </a:rPr>
              <a:t> Publicly supports 	SSP, other tools</a:t>
            </a:r>
            <a:endParaRPr lang="en-US" sz="2400" dirty="0">
              <a:solidFill>
                <a:schemeClr val="accent6">
                  <a:lumMod val="50000"/>
                </a:schemeClr>
              </a:solidFill>
            </a:endParaRPr>
          </a:p>
        </p:txBody>
      </p:sp>
      <p:sp>
        <p:nvSpPr>
          <p:cNvPr id="9" name="Rectangle 8">
            <a:extLst>
              <a:ext uri="{FF2B5EF4-FFF2-40B4-BE49-F238E27FC236}">
                <a16:creationId xmlns:a16="http://schemas.microsoft.com/office/drawing/2014/main" id="{A401E1D0-7ADF-44EC-980D-EA5B1A3D4865}"/>
              </a:ext>
            </a:extLst>
          </p:cNvPr>
          <p:cNvSpPr/>
          <p:nvPr/>
        </p:nvSpPr>
        <p:spPr>
          <a:xfrm>
            <a:off x="8828130" y="3013501"/>
            <a:ext cx="3363870" cy="830997"/>
          </a:xfrm>
          <a:prstGeom prst="rect">
            <a:avLst/>
          </a:prstGeom>
        </p:spPr>
        <p:txBody>
          <a:bodyPr wrap="square">
            <a:spAutoFit/>
          </a:bodyPr>
          <a:lstStyle/>
          <a:p>
            <a:r>
              <a:rPr lang="en-US" sz="2400" dirty="0">
                <a:solidFill>
                  <a:schemeClr val="accent6">
                    <a:lumMod val="50000"/>
                  </a:schemeClr>
                </a:solidFill>
                <a:latin typeface="Rockwell" panose="02060603020205020403" pitchFamily="18" charset="0"/>
                <a:sym typeface="Wingdings" panose="05000000000000000000" pitchFamily="2" charset="2"/>
              </a:rPr>
              <a:t> Existing harm 	reduction in county</a:t>
            </a:r>
            <a:endParaRPr lang="en-US" sz="2400" dirty="0">
              <a:solidFill>
                <a:schemeClr val="accent6">
                  <a:lumMod val="50000"/>
                </a:schemeClr>
              </a:solidFill>
            </a:endParaRPr>
          </a:p>
        </p:txBody>
      </p:sp>
      <p:sp>
        <p:nvSpPr>
          <p:cNvPr id="10" name="Rectangle 9">
            <a:extLst>
              <a:ext uri="{FF2B5EF4-FFF2-40B4-BE49-F238E27FC236}">
                <a16:creationId xmlns:a16="http://schemas.microsoft.com/office/drawing/2014/main" id="{575C7C0D-0DFD-4E76-B6EB-74AF1BCF3E3E}"/>
              </a:ext>
            </a:extLst>
          </p:cNvPr>
          <p:cNvSpPr/>
          <p:nvPr/>
        </p:nvSpPr>
        <p:spPr>
          <a:xfrm>
            <a:off x="8828131" y="4138287"/>
            <a:ext cx="2943996" cy="830997"/>
          </a:xfrm>
          <a:prstGeom prst="rect">
            <a:avLst/>
          </a:prstGeom>
        </p:spPr>
        <p:txBody>
          <a:bodyPr wrap="square">
            <a:spAutoFit/>
          </a:bodyPr>
          <a:lstStyle/>
          <a:p>
            <a:r>
              <a:rPr lang="en-US" sz="2400" dirty="0">
                <a:solidFill>
                  <a:schemeClr val="accent6">
                    <a:lumMod val="50000"/>
                  </a:schemeClr>
                </a:solidFill>
                <a:latin typeface="Rockwell" panose="02060603020205020403" pitchFamily="18" charset="0"/>
                <a:sym typeface="Wingdings" panose="05000000000000000000" pitchFamily="2" charset="2"/>
              </a:rPr>
              <a:t> “But more can 	be done.”</a:t>
            </a:r>
            <a:endParaRPr lang="en-US" sz="2400" dirty="0">
              <a:solidFill>
                <a:schemeClr val="accent6">
                  <a:lumMod val="50000"/>
                </a:schemeClr>
              </a:solidFill>
            </a:endParaRPr>
          </a:p>
        </p:txBody>
      </p:sp>
      <p:pic>
        <p:nvPicPr>
          <p:cNvPr id="11" name="Picture 10">
            <a:extLst>
              <a:ext uri="{FF2B5EF4-FFF2-40B4-BE49-F238E27FC236}">
                <a16:creationId xmlns:a16="http://schemas.microsoft.com/office/drawing/2014/main" id="{6D584CB2-BC1E-48B3-8D5E-BB9B42448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542" y="1257468"/>
            <a:ext cx="5030915" cy="5551045"/>
          </a:xfrm>
          <a:prstGeom prst="rect">
            <a:avLst/>
          </a:prstGeom>
        </p:spPr>
      </p:pic>
    </p:spTree>
    <p:extLst>
      <p:ext uri="{BB962C8B-B14F-4D97-AF65-F5344CB8AC3E}">
        <p14:creationId xmlns:p14="http://schemas.microsoft.com/office/powerpoint/2010/main" val="3154573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Harford County example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4" name="Rectangle 3">
            <a:extLst>
              <a:ext uri="{FF2B5EF4-FFF2-40B4-BE49-F238E27FC236}">
                <a16:creationId xmlns:a16="http://schemas.microsoft.com/office/drawing/2014/main" id="{FA2586E7-7CBA-4C1B-A999-D152B76CB30E}"/>
              </a:ext>
            </a:extLst>
          </p:cNvPr>
          <p:cNvSpPr/>
          <p:nvPr/>
        </p:nvSpPr>
        <p:spPr>
          <a:xfrm>
            <a:off x="7918981" y="1473111"/>
            <a:ext cx="2767742" cy="830997"/>
          </a:xfrm>
          <a:prstGeom prst="rect">
            <a:avLst/>
          </a:prstGeom>
        </p:spPr>
        <p:txBody>
          <a:bodyPr wrap="square">
            <a:spAutoFit/>
          </a:bodyPr>
          <a:lstStyle/>
          <a:p>
            <a:pPr algn="ctr"/>
            <a:r>
              <a:rPr lang="en-US" sz="2400" b="1" i="1" dirty="0">
                <a:latin typeface="Rockwell" panose="02060603020205020403" pitchFamily="18" charset="0"/>
              </a:rPr>
              <a:t>FAQ went live in February</a:t>
            </a:r>
          </a:p>
        </p:txBody>
      </p:sp>
      <p:pic>
        <p:nvPicPr>
          <p:cNvPr id="6" name="Picture 5">
            <a:extLst>
              <a:ext uri="{FF2B5EF4-FFF2-40B4-BE49-F238E27FC236}">
                <a16:creationId xmlns:a16="http://schemas.microsoft.com/office/drawing/2014/main" id="{77690195-E155-4E00-85ED-8D6899C25E11}"/>
              </a:ext>
            </a:extLst>
          </p:cNvPr>
          <p:cNvPicPr>
            <a:picLocks noChangeAspect="1"/>
          </p:cNvPicPr>
          <p:nvPr/>
        </p:nvPicPr>
        <p:blipFill>
          <a:blip r:embed="rId4"/>
          <a:stretch>
            <a:fillRect/>
          </a:stretch>
        </p:blipFill>
        <p:spPr>
          <a:xfrm>
            <a:off x="885825" y="1888609"/>
            <a:ext cx="5250363" cy="3800994"/>
          </a:xfrm>
          <a:prstGeom prst="rect">
            <a:avLst/>
          </a:prstGeom>
        </p:spPr>
      </p:pic>
      <p:pic>
        <p:nvPicPr>
          <p:cNvPr id="12" name="Picture 11">
            <a:extLst>
              <a:ext uri="{FF2B5EF4-FFF2-40B4-BE49-F238E27FC236}">
                <a16:creationId xmlns:a16="http://schemas.microsoft.com/office/drawing/2014/main" id="{8FB88973-2B17-4BA5-80F1-0CFEB814CD32}"/>
              </a:ext>
            </a:extLst>
          </p:cNvPr>
          <p:cNvPicPr>
            <a:picLocks noChangeAspect="1"/>
          </p:cNvPicPr>
          <p:nvPr/>
        </p:nvPicPr>
        <p:blipFill>
          <a:blip r:embed="rId5"/>
          <a:stretch>
            <a:fillRect/>
          </a:stretch>
        </p:blipFill>
        <p:spPr>
          <a:xfrm>
            <a:off x="6380192" y="2381653"/>
            <a:ext cx="5727143" cy="3314610"/>
          </a:xfrm>
          <a:prstGeom prst="rect">
            <a:avLst/>
          </a:prstGeom>
        </p:spPr>
      </p:pic>
    </p:spTree>
    <p:extLst>
      <p:ext uri="{BB962C8B-B14F-4D97-AF65-F5344CB8AC3E}">
        <p14:creationId xmlns:p14="http://schemas.microsoft.com/office/powerpoint/2010/main" val="1671155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Harford County example</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4" name="Rectangle 3">
            <a:extLst>
              <a:ext uri="{FF2B5EF4-FFF2-40B4-BE49-F238E27FC236}">
                <a16:creationId xmlns:a16="http://schemas.microsoft.com/office/drawing/2014/main" id="{FA2586E7-7CBA-4C1B-A999-D152B76CB30E}"/>
              </a:ext>
            </a:extLst>
          </p:cNvPr>
          <p:cNvSpPr/>
          <p:nvPr/>
        </p:nvSpPr>
        <p:spPr>
          <a:xfrm>
            <a:off x="1371600" y="1957607"/>
            <a:ext cx="6338885" cy="4401205"/>
          </a:xfrm>
          <a:prstGeom prst="rect">
            <a:avLst/>
          </a:prstGeom>
        </p:spPr>
        <p:txBody>
          <a:bodyPr wrap="square">
            <a:spAutoFit/>
          </a:bodyPr>
          <a:lstStyle/>
          <a:p>
            <a:pPr marL="342900" indent="-342900">
              <a:buFont typeface="Arial" panose="020B0604020202020204" pitchFamily="34" charset="0"/>
              <a:buChar char="•"/>
            </a:pPr>
            <a:r>
              <a:rPr lang="en-US" sz="2800" dirty="0">
                <a:latin typeface="Rockwell" panose="02060603020205020403" pitchFamily="18" charset="0"/>
              </a:rPr>
              <a:t>Mid-March: Submitted application for SSP capacity development!</a:t>
            </a:r>
          </a:p>
          <a:p>
            <a:endParaRPr lang="en-US" sz="2800" dirty="0">
              <a:latin typeface="Rockwell" panose="02060603020205020403" pitchFamily="18" charset="0"/>
            </a:endParaRPr>
          </a:p>
          <a:p>
            <a:pPr marL="342900" indent="-342900">
              <a:buFont typeface="Arial" panose="020B0604020202020204" pitchFamily="34" charset="0"/>
              <a:buChar char="•"/>
            </a:pPr>
            <a:r>
              <a:rPr lang="en-US" sz="2800" dirty="0">
                <a:latin typeface="Rockwell" panose="02060603020205020403" pitchFamily="18" charset="0"/>
              </a:rPr>
              <a:t>Working on gaining support from local law enforcement, behavioral health stakeholders, etc.</a:t>
            </a:r>
          </a:p>
          <a:p>
            <a:pPr marL="342900" indent="-342900">
              <a:buFont typeface="Arial" panose="020B0604020202020204" pitchFamily="34" charset="0"/>
              <a:buChar char="•"/>
            </a:pPr>
            <a:endParaRPr lang="en-US" sz="2800" dirty="0">
              <a:latin typeface="Rockwell" panose="02060603020205020403" pitchFamily="18" charset="0"/>
            </a:endParaRPr>
          </a:p>
          <a:p>
            <a:pPr marL="342900" indent="-342900">
              <a:buFont typeface="Arial" panose="020B0604020202020204" pitchFamily="34" charset="0"/>
              <a:buChar char="•"/>
            </a:pPr>
            <a:r>
              <a:rPr lang="en-US" sz="2800" dirty="0">
                <a:latin typeface="Rockwell" panose="02060603020205020403" pitchFamily="18" charset="0"/>
              </a:rPr>
              <a:t>More advocacy will be needed before implementation, but this is great progress.</a:t>
            </a:r>
          </a:p>
        </p:txBody>
      </p:sp>
      <p:pic>
        <p:nvPicPr>
          <p:cNvPr id="5" name="Picture 4">
            <a:extLst>
              <a:ext uri="{FF2B5EF4-FFF2-40B4-BE49-F238E27FC236}">
                <a16:creationId xmlns:a16="http://schemas.microsoft.com/office/drawing/2014/main" id="{7CEB4FB7-5B88-4A30-8940-78ED2D212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888" y="2374576"/>
            <a:ext cx="3657513" cy="2864194"/>
          </a:xfrm>
          <a:prstGeom prst="rect">
            <a:avLst/>
          </a:prstGeom>
        </p:spPr>
      </p:pic>
    </p:spTree>
    <p:extLst>
      <p:ext uri="{BB962C8B-B14F-4D97-AF65-F5344CB8AC3E}">
        <p14:creationId xmlns:p14="http://schemas.microsoft.com/office/powerpoint/2010/main" val="1183241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7438782" y="1321486"/>
            <a:ext cx="4448420" cy="4164913"/>
          </a:xfrm>
        </p:spPr>
        <p:txBody>
          <a:bodyPr>
            <a:normAutofit fontScale="92500"/>
          </a:bodyPr>
          <a:lstStyle/>
          <a:p>
            <a:pPr marL="0" indent="0">
              <a:buNone/>
            </a:pPr>
            <a:r>
              <a:rPr lang="en-US" sz="3600" b="1" u="sng" dirty="0">
                <a:latin typeface="Rockwell" panose="02060603020205020403" pitchFamily="18" charset="0"/>
              </a:rPr>
              <a:t>RISK</a:t>
            </a:r>
            <a:r>
              <a:rPr lang="en-US" sz="3600" b="1" dirty="0">
                <a:latin typeface="Rockwell" panose="02060603020205020403" pitchFamily="18" charset="0"/>
              </a:rPr>
              <a:t> REDUCTION:</a:t>
            </a:r>
          </a:p>
          <a:p>
            <a:r>
              <a:rPr lang="en-US" sz="2600" dirty="0">
                <a:latin typeface="Rockwell" panose="02060603020205020403" pitchFamily="18" charset="0"/>
              </a:rPr>
              <a:t>A set of practical strategies and ideas to reduce negative consequences associated with drug use.</a:t>
            </a:r>
          </a:p>
          <a:p>
            <a:r>
              <a:rPr lang="en-US" sz="2600" dirty="0">
                <a:latin typeface="Rockwell" panose="02060603020205020403" pitchFamily="18" charset="0"/>
              </a:rPr>
              <a:t>Often discussed in terms of programs/tools that support people who use drugs</a:t>
            </a:r>
          </a:p>
        </p:txBody>
      </p:sp>
      <p:pic>
        <p:nvPicPr>
          <p:cNvPr id="6" name="Picture 5">
            <a:extLst>
              <a:ext uri="{FF2B5EF4-FFF2-40B4-BE49-F238E27FC236}">
                <a16:creationId xmlns:a16="http://schemas.microsoft.com/office/drawing/2014/main" id="{30C85A92-87B7-41F7-8113-918F6473F04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pic>
        <p:nvPicPr>
          <p:cNvPr id="11" name="Content Placeholder 28" descr="A picture containing object&#10;&#10;Description automatically generated">
            <a:extLst>
              <a:ext uri="{FF2B5EF4-FFF2-40B4-BE49-F238E27FC236}">
                <a16:creationId xmlns:a16="http://schemas.microsoft.com/office/drawing/2014/main" id="{39F1A49F-0DCF-4B4A-9AB8-AD63B567A970}"/>
              </a:ext>
            </a:extLst>
          </p:cNvPr>
          <p:cNvPicPr>
            <a:picLocks noGrp="1" noChangeAspect="1"/>
          </p:cNvPicPr>
          <p:nvPr/>
        </p:nvPicPr>
        <p:blipFill>
          <a:blip r:embed="rId4"/>
          <a:stretch>
            <a:fillRect/>
          </a:stretch>
        </p:blipFill>
        <p:spPr>
          <a:xfrm>
            <a:off x="953103" y="982821"/>
            <a:ext cx="6280840" cy="4706781"/>
          </a:xfrm>
          <a:prstGeom prst="rect">
            <a:avLst/>
          </a:prstGeom>
        </p:spPr>
      </p:pic>
    </p:spTree>
    <p:extLst>
      <p:ext uri="{BB962C8B-B14F-4D97-AF65-F5344CB8AC3E}">
        <p14:creationId xmlns:p14="http://schemas.microsoft.com/office/powerpoint/2010/main" val="4211570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a:xfrm>
            <a:off x="1371600" y="471707"/>
            <a:ext cx="10617200" cy="1485900"/>
          </a:xfrm>
        </p:spPr>
        <p:txBody>
          <a:bodyPr>
            <a:normAutofit/>
          </a:bodyPr>
          <a:lstStyle/>
          <a:p>
            <a:r>
              <a:rPr lang="en-US" b="1" dirty="0">
                <a:latin typeface="Rockwell" panose="02060603020205020403" pitchFamily="18" charset="0"/>
              </a:rPr>
              <a:t>How can I get involved?</a:t>
            </a:r>
          </a:p>
        </p:txBody>
      </p:sp>
      <p:pic>
        <p:nvPicPr>
          <p:cNvPr id="7" name="Picture 6">
            <a:extLst>
              <a:ext uri="{FF2B5EF4-FFF2-40B4-BE49-F238E27FC236}">
                <a16:creationId xmlns:a16="http://schemas.microsoft.com/office/drawing/2014/main" id="{2D1E890D-3A4A-46D0-B824-337D27E1913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4" name="Rectangle 3">
            <a:extLst>
              <a:ext uri="{FF2B5EF4-FFF2-40B4-BE49-F238E27FC236}">
                <a16:creationId xmlns:a16="http://schemas.microsoft.com/office/drawing/2014/main" id="{FA2586E7-7CBA-4C1B-A999-D152B76CB30E}"/>
              </a:ext>
            </a:extLst>
          </p:cNvPr>
          <p:cNvSpPr/>
          <p:nvPr/>
        </p:nvSpPr>
        <p:spPr>
          <a:xfrm>
            <a:off x="1371600" y="1279021"/>
            <a:ext cx="8014374" cy="4893647"/>
          </a:xfrm>
          <a:prstGeom prst="rect">
            <a:avLst/>
          </a:prstGeom>
        </p:spPr>
        <p:txBody>
          <a:bodyPr wrap="square">
            <a:spAutoFit/>
          </a:bodyPr>
          <a:lstStyle/>
          <a:p>
            <a:pPr marL="342900" indent="-342900">
              <a:buFont typeface="Arial" panose="020B0604020202020204" pitchFamily="34" charset="0"/>
              <a:buChar char="•"/>
            </a:pPr>
            <a:r>
              <a:rPr lang="en-US" sz="2400" dirty="0">
                <a:latin typeface="Rockwell" panose="02060603020205020403" pitchFamily="18" charset="0"/>
              </a:rPr>
              <a:t>Join the Maryland Harm Reduction </a:t>
            </a:r>
            <a:r>
              <a:rPr lang="en-US" sz="2400" dirty="0" err="1">
                <a:latin typeface="Rockwell" panose="02060603020205020403" pitchFamily="18" charset="0"/>
              </a:rPr>
              <a:t>listserve</a:t>
            </a:r>
            <a:r>
              <a:rPr lang="en-US" sz="2400" dirty="0">
                <a:latin typeface="Rockwell" panose="02060603020205020403" pitchFamily="18" charset="0"/>
              </a:rPr>
              <a:t>: </a:t>
            </a:r>
            <a:r>
              <a:rPr lang="en-US" sz="2400" dirty="0">
                <a:solidFill>
                  <a:schemeClr val="accent6">
                    <a:lumMod val="50000"/>
                  </a:schemeClr>
                </a:solidFill>
                <a:latin typeface="Rockwell" panose="02060603020205020403" pitchFamily="18" charset="0"/>
              </a:rPr>
              <a:t>tinyurl.com/</a:t>
            </a:r>
            <a:r>
              <a:rPr lang="en-US" sz="2400" dirty="0" err="1">
                <a:solidFill>
                  <a:schemeClr val="accent6">
                    <a:lumMod val="50000"/>
                  </a:schemeClr>
                </a:solidFill>
                <a:latin typeface="Rockwell" panose="02060603020205020403" pitchFamily="18" charset="0"/>
              </a:rPr>
              <a:t>MDharmredux</a:t>
            </a:r>
            <a:endParaRPr lang="en-US" sz="2400" dirty="0">
              <a:solidFill>
                <a:schemeClr val="accent6">
                  <a:lumMod val="50000"/>
                </a:schemeClr>
              </a:solidFill>
              <a:latin typeface="Rockwell" panose="02060603020205020403" pitchFamily="18" charset="0"/>
            </a:endParaRPr>
          </a:p>
          <a:p>
            <a:endParaRPr lang="en-US" sz="2400" dirty="0">
              <a:latin typeface="Rockwell" panose="02060603020205020403" pitchFamily="18" charset="0"/>
            </a:endParaRPr>
          </a:p>
          <a:p>
            <a:pPr marL="342900" indent="-342900">
              <a:buFont typeface="Arial" panose="020B0604020202020204" pitchFamily="34" charset="0"/>
              <a:buChar char="•"/>
            </a:pPr>
            <a:r>
              <a:rPr lang="en-US" sz="2400" dirty="0">
                <a:latin typeface="Rockwell" panose="02060603020205020403" pitchFamily="18" charset="0"/>
              </a:rPr>
              <a:t>Follow Baltimore Harm Reduction Coalition on Facebook:   </a:t>
            </a:r>
            <a:r>
              <a:rPr lang="en-US" sz="2400" dirty="0">
                <a:solidFill>
                  <a:schemeClr val="accent6">
                    <a:lumMod val="50000"/>
                  </a:schemeClr>
                </a:solidFill>
                <a:latin typeface="Rockwell" panose="02060603020205020403" pitchFamily="18" charset="0"/>
              </a:rPr>
              <a:t>facebook.com/</a:t>
            </a:r>
            <a:r>
              <a:rPr lang="en-US" sz="2400" dirty="0" err="1">
                <a:solidFill>
                  <a:schemeClr val="accent6">
                    <a:lumMod val="50000"/>
                  </a:schemeClr>
                </a:solidFill>
                <a:latin typeface="Rockwell" panose="02060603020205020403" pitchFamily="18" charset="0"/>
              </a:rPr>
              <a:t>BmoreHRC</a:t>
            </a:r>
            <a:endParaRPr lang="en-US" sz="2400" dirty="0">
              <a:solidFill>
                <a:schemeClr val="accent6">
                  <a:lumMod val="50000"/>
                </a:schemeClr>
              </a:solidFill>
              <a:latin typeface="Rockwell" panose="02060603020205020403" pitchFamily="18" charset="0"/>
            </a:endParaRPr>
          </a:p>
          <a:p>
            <a:endParaRPr lang="en-US" sz="2400" dirty="0">
              <a:latin typeface="Rockwell" panose="02060603020205020403" pitchFamily="18" charset="0"/>
            </a:endParaRPr>
          </a:p>
          <a:p>
            <a:pPr marL="342900" indent="-342900">
              <a:buFont typeface="Arial" panose="020B0604020202020204" pitchFamily="34" charset="0"/>
              <a:buChar char="•"/>
            </a:pPr>
            <a:r>
              <a:rPr lang="en-US" sz="2400" dirty="0">
                <a:latin typeface="Rockwell" panose="02060603020205020403" pitchFamily="18" charset="0"/>
              </a:rPr>
              <a:t>Support your local Harm Reduction program!</a:t>
            </a:r>
          </a:p>
          <a:p>
            <a:endParaRPr lang="en-US" sz="2400" dirty="0">
              <a:latin typeface="Rockwell" panose="02060603020205020403" pitchFamily="18" charset="0"/>
            </a:endParaRPr>
          </a:p>
          <a:p>
            <a:pPr marL="342900" indent="-342900">
              <a:buFont typeface="Arial" panose="020B0604020202020204" pitchFamily="34" charset="0"/>
              <a:buChar char="•"/>
            </a:pPr>
            <a:r>
              <a:rPr lang="en-US" sz="2400" dirty="0">
                <a:latin typeface="Rockwell" panose="02060603020205020403" pitchFamily="18" charset="0"/>
              </a:rPr>
              <a:t>Host a future Maryland Harm Reduction Action Network (MHRAN) meeting!</a:t>
            </a:r>
          </a:p>
          <a:p>
            <a:pPr marL="342900" indent="-342900">
              <a:buFont typeface="Arial" panose="020B0604020202020204" pitchFamily="34" charset="0"/>
              <a:buChar char="•"/>
            </a:pPr>
            <a:endParaRPr lang="en-US" sz="2400" dirty="0">
              <a:latin typeface="Rockwell" panose="02060603020205020403" pitchFamily="18" charset="0"/>
            </a:endParaRPr>
          </a:p>
          <a:p>
            <a:pPr marL="342900" indent="-342900">
              <a:buFont typeface="Arial" panose="020B0604020202020204" pitchFamily="34" charset="0"/>
              <a:buChar char="•"/>
            </a:pPr>
            <a:r>
              <a:rPr lang="en-US" sz="2400" dirty="0">
                <a:latin typeface="Rockwell" panose="02060603020205020403" pitchFamily="18" charset="0"/>
              </a:rPr>
              <a:t>Email me: </a:t>
            </a:r>
            <a:r>
              <a:rPr lang="en-US" sz="2400" dirty="0">
                <a:solidFill>
                  <a:schemeClr val="accent6">
                    <a:lumMod val="50000"/>
                  </a:schemeClr>
                </a:solidFill>
                <a:latin typeface="Rockwell" panose="02060603020205020403" pitchFamily="18" charset="0"/>
              </a:rPr>
              <a:t>tricia@baltimoreharmreduction.org</a:t>
            </a:r>
          </a:p>
          <a:p>
            <a:pPr marL="342900" indent="-342900">
              <a:buFont typeface="Arial" panose="020B0604020202020204" pitchFamily="34" charset="0"/>
              <a:buChar char="•"/>
            </a:pPr>
            <a:endParaRPr lang="en-US" sz="2400" dirty="0">
              <a:latin typeface="Rockwell" panose="02060603020205020403" pitchFamily="18" charset="0"/>
            </a:endParaRPr>
          </a:p>
        </p:txBody>
      </p:sp>
      <p:pic>
        <p:nvPicPr>
          <p:cNvPr id="6" name="Picture 5">
            <a:extLst>
              <a:ext uri="{FF2B5EF4-FFF2-40B4-BE49-F238E27FC236}">
                <a16:creationId xmlns:a16="http://schemas.microsoft.com/office/drawing/2014/main" id="{35051C30-EC67-4005-A544-F3671DEA2B4C}"/>
              </a:ext>
            </a:extLst>
          </p:cNvPr>
          <p:cNvPicPr>
            <a:picLocks noChangeAspect="1"/>
          </p:cNvPicPr>
          <p:nvPr/>
        </p:nvPicPr>
        <p:blipFill rotWithShape="1">
          <a:blip r:embed="rId4">
            <a:extLst>
              <a:ext uri="{28A0092B-C50C-407E-A947-70E740481C1C}">
                <a14:useLocalDpi xmlns:a14="http://schemas.microsoft.com/office/drawing/2010/main" val="0"/>
              </a:ext>
            </a:extLst>
          </a:blip>
          <a:srcRect t="34437" b="34625"/>
          <a:stretch/>
        </p:blipFill>
        <p:spPr>
          <a:xfrm>
            <a:off x="2641600" y="5990760"/>
            <a:ext cx="6744374" cy="791066"/>
          </a:xfrm>
          <a:prstGeom prst="rect">
            <a:avLst/>
          </a:prstGeom>
        </p:spPr>
      </p:pic>
      <p:pic>
        <p:nvPicPr>
          <p:cNvPr id="9" name="Picture 8">
            <a:extLst>
              <a:ext uri="{FF2B5EF4-FFF2-40B4-BE49-F238E27FC236}">
                <a16:creationId xmlns:a16="http://schemas.microsoft.com/office/drawing/2014/main" id="{C56DA776-1C0B-4A31-8F3F-943AF1961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2593" y="2269066"/>
            <a:ext cx="3253143" cy="2236051"/>
          </a:xfrm>
          <a:prstGeom prst="rect">
            <a:avLst/>
          </a:prstGeom>
        </p:spPr>
      </p:pic>
    </p:spTree>
    <p:extLst>
      <p:ext uri="{BB962C8B-B14F-4D97-AF65-F5344CB8AC3E}">
        <p14:creationId xmlns:p14="http://schemas.microsoft.com/office/powerpoint/2010/main" val="801046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p:txBody>
          <a:bodyPr>
            <a:normAutofit/>
          </a:bodyPr>
          <a:lstStyle/>
          <a:p>
            <a:r>
              <a:rPr lang="en-US" sz="4800" b="1" dirty="0">
                <a:latin typeface="Rockwell" panose="02060603020205020403" pitchFamily="18" charset="0"/>
              </a:rPr>
              <a:t>Harm Reduction is </a:t>
            </a:r>
            <a:r>
              <a:rPr lang="en-US" sz="4800" b="1" u="sng" dirty="0">
                <a:latin typeface="Rockwell" panose="02060603020205020403" pitchFamily="18" charset="0"/>
              </a:rPr>
              <a:t>more</a:t>
            </a:r>
            <a:r>
              <a:rPr lang="en-US" sz="4800" b="1" dirty="0">
                <a:latin typeface="Rockwell" panose="02060603020205020403" pitchFamily="18" charset="0"/>
              </a:rPr>
              <a:t> than just risk reduction</a:t>
            </a: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1371600" y="2607733"/>
            <a:ext cx="9601200" cy="3581400"/>
          </a:xfrm>
        </p:spPr>
        <p:txBody>
          <a:bodyPr>
            <a:normAutofit/>
          </a:bodyPr>
          <a:lstStyle/>
          <a:p>
            <a:r>
              <a:rPr lang="en-US" sz="2400" dirty="0">
                <a:latin typeface="Rockwell" panose="02060603020205020403" pitchFamily="18" charset="0"/>
              </a:rPr>
              <a:t>A movement for social justice built on the belief in, and respect for, the rights of people who use drugs.</a:t>
            </a:r>
          </a:p>
          <a:p>
            <a:r>
              <a:rPr lang="en-US" sz="2400" dirty="0">
                <a:latin typeface="Rockwell" panose="02060603020205020403" pitchFamily="18" charset="0"/>
              </a:rPr>
              <a:t>Originally started by drug users for drug users</a:t>
            </a:r>
          </a:p>
        </p:txBody>
      </p:sp>
      <p:sp>
        <p:nvSpPr>
          <p:cNvPr id="4" name="TextBox 3">
            <a:extLst>
              <a:ext uri="{FF2B5EF4-FFF2-40B4-BE49-F238E27FC236}">
                <a16:creationId xmlns:a16="http://schemas.microsoft.com/office/drawing/2014/main" id="{BDCF1755-EEAC-492C-B4BF-CFC1CCD0F10B}"/>
              </a:ext>
            </a:extLst>
          </p:cNvPr>
          <p:cNvSpPr txBox="1"/>
          <p:nvPr/>
        </p:nvSpPr>
        <p:spPr>
          <a:xfrm>
            <a:off x="2472255" y="4160343"/>
            <a:ext cx="9431867" cy="1938992"/>
          </a:xfrm>
          <a:prstGeom prst="rect">
            <a:avLst/>
          </a:prstGeom>
          <a:noFill/>
        </p:spPr>
        <p:txBody>
          <a:bodyPr wrap="square" rtlCol="0">
            <a:spAutoFit/>
          </a:bodyPr>
          <a:lstStyle/>
          <a:p>
            <a:pPr algn="ctr"/>
            <a:r>
              <a:rPr lang="en-US" sz="2400" dirty="0">
                <a:solidFill>
                  <a:schemeClr val="accent6">
                    <a:lumMod val="50000"/>
                  </a:schemeClr>
                </a:solidFill>
                <a:latin typeface="Rockwell" panose="02060603020205020403" pitchFamily="18" charset="0"/>
              </a:rPr>
              <a:t>Both recovering people and active users were critical in getting needle exchange going and maintaining it today. Sometimes, that connection lit the spark of recovery; other times, it just helped people get through another day without becoming infected. Almost always, it gave people hope. </a:t>
            </a:r>
            <a:r>
              <a:rPr lang="en-US" sz="2400" b="1" i="1" dirty="0">
                <a:solidFill>
                  <a:schemeClr val="accent6">
                    <a:lumMod val="50000"/>
                  </a:schemeClr>
                </a:solidFill>
                <a:latin typeface="Rockwell" panose="02060603020205020403" pitchFamily="18" charset="0"/>
              </a:rPr>
              <a:t>– Maia Szalavitz</a:t>
            </a:r>
          </a:p>
        </p:txBody>
      </p:sp>
      <p:sp>
        <p:nvSpPr>
          <p:cNvPr id="5" name="TextBox 4">
            <a:extLst>
              <a:ext uri="{FF2B5EF4-FFF2-40B4-BE49-F238E27FC236}">
                <a16:creationId xmlns:a16="http://schemas.microsoft.com/office/drawing/2014/main" id="{7C7FE0B1-8E91-45E3-8093-EC7611F1726F}"/>
              </a:ext>
            </a:extLst>
          </p:cNvPr>
          <p:cNvSpPr txBox="1"/>
          <p:nvPr/>
        </p:nvSpPr>
        <p:spPr>
          <a:xfrm>
            <a:off x="1794925" y="3686219"/>
            <a:ext cx="524933" cy="1569660"/>
          </a:xfrm>
          <a:prstGeom prst="rect">
            <a:avLst/>
          </a:prstGeom>
          <a:noFill/>
        </p:spPr>
        <p:txBody>
          <a:bodyPr wrap="square" rtlCol="0">
            <a:spAutoFit/>
          </a:bodyPr>
          <a:lstStyle/>
          <a:p>
            <a:r>
              <a:rPr lang="en-US" sz="9600" dirty="0">
                <a:solidFill>
                  <a:schemeClr val="accent6">
                    <a:lumMod val="50000"/>
                  </a:schemeClr>
                </a:solidFill>
                <a:latin typeface="Rockwell" panose="02060603020205020403" pitchFamily="18" charset="0"/>
              </a:rPr>
              <a:t>“</a:t>
            </a:r>
          </a:p>
        </p:txBody>
      </p:sp>
      <p:pic>
        <p:nvPicPr>
          <p:cNvPr id="7" name="Picture 6">
            <a:extLst>
              <a:ext uri="{FF2B5EF4-FFF2-40B4-BE49-F238E27FC236}">
                <a16:creationId xmlns:a16="http://schemas.microsoft.com/office/drawing/2014/main" id="{1560F796-379B-466B-AD33-CBABF8AAB0A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Tree>
    <p:extLst>
      <p:ext uri="{BB962C8B-B14F-4D97-AF65-F5344CB8AC3E}">
        <p14:creationId xmlns:p14="http://schemas.microsoft.com/office/powerpoint/2010/main" val="3668624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p:txBody>
          <a:bodyPr>
            <a:normAutofit/>
          </a:bodyPr>
          <a:lstStyle/>
          <a:p>
            <a:r>
              <a:rPr lang="en-US" sz="4800" b="1" dirty="0">
                <a:latin typeface="Rockwell" panose="02060603020205020403" pitchFamily="18" charset="0"/>
              </a:rPr>
              <a:t>Harm Reduction is </a:t>
            </a:r>
            <a:r>
              <a:rPr lang="en-US" sz="4800" b="1" u="sng" dirty="0">
                <a:latin typeface="Rockwell" panose="02060603020205020403" pitchFamily="18" charset="0"/>
              </a:rPr>
              <a:t>realistic</a:t>
            </a:r>
            <a:endParaRPr lang="en-US" sz="4800" b="1" dirty="0">
              <a:latin typeface="Rockwell" panose="02060603020205020403" pitchFamily="18" charset="0"/>
            </a:endParaRP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p:txBody>
          <a:bodyPr>
            <a:normAutofit/>
          </a:bodyPr>
          <a:lstStyle/>
          <a:p>
            <a:r>
              <a:rPr lang="en-US" sz="2400" dirty="0">
                <a:latin typeface="Rockwell" panose="02060603020205020403" pitchFamily="18" charset="0"/>
              </a:rPr>
              <a:t>Seeks to reduce the harms inflicted on people by drug prohibition which makes underground drug use dangerous and deadly – it’s a resistance to the failed War on Drugs.</a:t>
            </a:r>
          </a:p>
          <a:p>
            <a:r>
              <a:rPr lang="en-US" sz="2400" dirty="0">
                <a:latin typeface="Rockwell" panose="02060603020205020403" pitchFamily="18" charset="0"/>
              </a:rPr>
              <a:t>Understands that there will never be a drug-free society.</a:t>
            </a:r>
          </a:p>
          <a:p>
            <a:r>
              <a:rPr lang="en-US" sz="2400" dirty="0">
                <a:latin typeface="Rockwell" panose="02060603020205020403" pitchFamily="18" charset="0"/>
              </a:rPr>
              <a:t>Defines “success” as increased quality of life / wellness</a:t>
            </a:r>
          </a:p>
          <a:p>
            <a:pPr lvl="1"/>
            <a:r>
              <a:rPr lang="en-US" sz="2400" dirty="0">
                <a:latin typeface="Rockwell" panose="02060603020205020403" pitchFamily="18" charset="0"/>
              </a:rPr>
              <a:t>Not simply as abstinence from drugs</a:t>
            </a:r>
          </a:p>
        </p:txBody>
      </p:sp>
      <p:pic>
        <p:nvPicPr>
          <p:cNvPr id="4" name="Picture 3">
            <a:extLst>
              <a:ext uri="{FF2B5EF4-FFF2-40B4-BE49-F238E27FC236}">
                <a16:creationId xmlns:a16="http://schemas.microsoft.com/office/drawing/2014/main" id="{DAF5971F-E288-4CDA-94D5-5716BA217B3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Tree>
    <p:extLst>
      <p:ext uri="{BB962C8B-B14F-4D97-AF65-F5344CB8AC3E}">
        <p14:creationId xmlns:p14="http://schemas.microsoft.com/office/powerpoint/2010/main" val="2333130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p:txBody>
          <a:bodyPr>
            <a:normAutofit/>
          </a:bodyPr>
          <a:lstStyle/>
          <a:p>
            <a:r>
              <a:rPr lang="en-US" sz="4800" b="1" dirty="0">
                <a:latin typeface="Rockwell" panose="02060603020205020403" pitchFamily="18" charset="0"/>
              </a:rPr>
              <a:t>Harm Reduction as a peer</a:t>
            </a: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1371600" y="2084919"/>
            <a:ext cx="9601200" cy="2859614"/>
          </a:xfrm>
        </p:spPr>
        <p:txBody>
          <a:bodyPr>
            <a:noAutofit/>
          </a:bodyPr>
          <a:lstStyle/>
          <a:p>
            <a:r>
              <a:rPr lang="en-US" sz="2400" dirty="0">
                <a:latin typeface="Rockwell" panose="02060603020205020403" pitchFamily="18" charset="0"/>
              </a:rPr>
              <a:t>Peer Principle: Acceptance - Certified Peer Recovery Specialists accept </a:t>
            </a:r>
            <a:r>
              <a:rPr lang="en-US" sz="2400" u="sng" dirty="0">
                <a:latin typeface="Rockwell" panose="02060603020205020403" pitchFamily="18" charset="0"/>
              </a:rPr>
              <a:t>all pathways to recovery </a:t>
            </a:r>
            <a:r>
              <a:rPr lang="en-US" sz="2400" dirty="0">
                <a:latin typeface="Rockwell" panose="02060603020205020403" pitchFamily="18" charset="0"/>
              </a:rPr>
              <a:t>however diverse, even those opposite to their own</a:t>
            </a:r>
          </a:p>
          <a:p>
            <a:r>
              <a:rPr lang="en-US" sz="2400" dirty="0">
                <a:latin typeface="Rockwell" panose="02060603020205020403" pitchFamily="18" charset="0"/>
              </a:rPr>
              <a:t>Our experiences might look very different. </a:t>
            </a:r>
          </a:p>
          <a:p>
            <a:r>
              <a:rPr lang="en-US" sz="2400" dirty="0">
                <a:latin typeface="Rockwell" panose="02060603020205020403" pitchFamily="18" charset="0"/>
              </a:rPr>
              <a:t>Recovery coaches help people move toward wellness based on their strengths and needs, without judgement.</a:t>
            </a:r>
          </a:p>
        </p:txBody>
      </p:sp>
      <p:pic>
        <p:nvPicPr>
          <p:cNvPr id="4" name="Picture 3">
            <a:extLst>
              <a:ext uri="{FF2B5EF4-FFF2-40B4-BE49-F238E27FC236}">
                <a16:creationId xmlns:a16="http://schemas.microsoft.com/office/drawing/2014/main" id="{8287BF50-6EC8-412D-BB2A-B4A205C027B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Tree>
    <p:extLst>
      <p:ext uri="{BB962C8B-B14F-4D97-AF65-F5344CB8AC3E}">
        <p14:creationId xmlns:p14="http://schemas.microsoft.com/office/powerpoint/2010/main" val="2718817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A0D-6738-4EB8-9BEC-7E61A8C39DDA}"/>
              </a:ext>
            </a:extLst>
          </p:cNvPr>
          <p:cNvSpPr>
            <a:spLocks noGrp="1"/>
          </p:cNvSpPr>
          <p:nvPr>
            <p:ph type="title"/>
          </p:nvPr>
        </p:nvSpPr>
        <p:spPr/>
        <p:txBody>
          <a:bodyPr>
            <a:normAutofit/>
          </a:bodyPr>
          <a:lstStyle/>
          <a:p>
            <a:r>
              <a:rPr lang="en-US" sz="4800" b="1" dirty="0">
                <a:latin typeface="Rockwell" panose="02060603020205020403" pitchFamily="18" charset="0"/>
              </a:rPr>
              <a:t>Harm Reduction as a peer</a:t>
            </a:r>
          </a:p>
        </p:txBody>
      </p:sp>
      <p:sp>
        <p:nvSpPr>
          <p:cNvPr id="3" name="Content Placeholder 2">
            <a:extLst>
              <a:ext uri="{FF2B5EF4-FFF2-40B4-BE49-F238E27FC236}">
                <a16:creationId xmlns:a16="http://schemas.microsoft.com/office/drawing/2014/main" id="{9C79D1BC-DA3F-4D00-BC20-07ABB778C1C4}"/>
              </a:ext>
            </a:extLst>
          </p:cNvPr>
          <p:cNvSpPr>
            <a:spLocks noGrp="1"/>
          </p:cNvSpPr>
          <p:nvPr>
            <p:ph idx="1"/>
          </p:nvPr>
        </p:nvSpPr>
        <p:spPr>
          <a:xfrm>
            <a:off x="1371600" y="2084919"/>
            <a:ext cx="9601200" cy="3581400"/>
          </a:xfrm>
        </p:spPr>
        <p:txBody>
          <a:bodyPr>
            <a:normAutofit/>
          </a:bodyPr>
          <a:lstStyle/>
          <a:p>
            <a:r>
              <a:rPr lang="en-US" sz="2400" dirty="0">
                <a:latin typeface="Rockwell" panose="02060603020205020403" pitchFamily="18" charset="0"/>
              </a:rPr>
              <a:t>Our relationship is built on trust. Making a space that is safe and provides dignity and compassion is critical in establishing trust.</a:t>
            </a:r>
          </a:p>
          <a:p>
            <a:endParaRPr lang="en-US" sz="2400" dirty="0">
              <a:latin typeface="Rockwell" panose="02060603020205020403" pitchFamily="18" charset="0"/>
            </a:endParaRPr>
          </a:p>
          <a:p>
            <a:r>
              <a:rPr lang="en-US" sz="2400" dirty="0">
                <a:latin typeface="Rockwell" panose="02060603020205020403" pitchFamily="18" charset="0"/>
              </a:rPr>
              <a:t>We must say to people who use drugs – Your life is valuable and your being alive is the most important thing right now in this moment.</a:t>
            </a:r>
          </a:p>
          <a:p>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8287BF50-6EC8-412D-BB2A-B4A205C027B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023602" y="5689602"/>
            <a:ext cx="1083733" cy="1083733"/>
          </a:xfrm>
          <a:prstGeom prst="rect">
            <a:avLst/>
          </a:prstGeom>
        </p:spPr>
      </p:pic>
      <p:sp>
        <p:nvSpPr>
          <p:cNvPr id="5" name="TextBox 4">
            <a:extLst>
              <a:ext uri="{FF2B5EF4-FFF2-40B4-BE49-F238E27FC236}">
                <a16:creationId xmlns:a16="http://schemas.microsoft.com/office/drawing/2014/main" id="{3F102BFB-CAE7-4B67-BAE3-5D31289DE79E}"/>
              </a:ext>
            </a:extLst>
          </p:cNvPr>
          <p:cNvSpPr txBox="1"/>
          <p:nvPr/>
        </p:nvSpPr>
        <p:spPr>
          <a:xfrm>
            <a:off x="1820326" y="5166382"/>
            <a:ext cx="8551347" cy="523220"/>
          </a:xfrm>
          <a:prstGeom prst="rect">
            <a:avLst/>
          </a:prstGeom>
          <a:noFill/>
        </p:spPr>
        <p:txBody>
          <a:bodyPr wrap="square" rtlCol="0">
            <a:spAutoFit/>
          </a:bodyPr>
          <a:lstStyle/>
          <a:p>
            <a:pPr algn="ctr"/>
            <a:r>
              <a:rPr lang="en-US" sz="2800" i="1" dirty="0">
                <a:solidFill>
                  <a:schemeClr val="accent6">
                    <a:lumMod val="50000"/>
                  </a:schemeClr>
                </a:solidFill>
                <a:latin typeface="Rockwell" panose="02060603020205020403" pitchFamily="18" charset="0"/>
              </a:rPr>
              <a:t>Use of peer services is a form of harm reduction</a:t>
            </a:r>
            <a:endParaRPr lang="en-US" sz="2800" b="1" i="1" dirty="0">
              <a:solidFill>
                <a:schemeClr val="accent6">
                  <a:lumMod val="50000"/>
                </a:schemeClr>
              </a:solidFill>
              <a:latin typeface="Rockwell" panose="02060603020205020403" pitchFamily="18" charset="0"/>
            </a:endParaRPr>
          </a:p>
        </p:txBody>
      </p:sp>
    </p:spTree>
    <p:extLst>
      <p:ext uri="{BB962C8B-B14F-4D97-AF65-F5344CB8AC3E}">
        <p14:creationId xmlns:p14="http://schemas.microsoft.com/office/powerpoint/2010/main" val="35159584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A243C363007F4F827DB51D02034FC2" ma:contentTypeVersion="22" ma:contentTypeDescription="Create a new document." ma:contentTypeScope="" ma:versionID="6f4aa861c22db5f2b4eb9d2bf3007668">
  <xsd:schema xmlns:xsd="http://www.w3.org/2001/XMLSchema" xmlns:xs="http://www.w3.org/2001/XMLSchema" xmlns:p="http://schemas.microsoft.com/office/2006/metadata/properties" targetNamespace="http://schemas.microsoft.com/office/2006/metadata/properties" ma:root="true" ma:fieldsID="883d4e8e4bb62dc9630bd01492c2b58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0BAC1692-96C9-412D-9C63-B2B34D298362}"/>
</file>

<file path=customXml/itemProps2.xml><?xml version="1.0" encoding="utf-8"?>
<ds:datastoreItem xmlns:ds="http://schemas.openxmlformats.org/officeDocument/2006/customXml" ds:itemID="{50638965-6543-428E-8F36-F28F34C22A05}"/>
</file>

<file path=customXml/itemProps3.xml><?xml version="1.0" encoding="utf-8"?>
<ds:datastoreItem xmlns:ds="http://schemas.openxmlformats.org/officeDocument/2006/customXml" ds:itemID="{9E57B2C2-BD20-48AC-A13A-8F769D91EA0F}"/>
</file>

<file path=customXml/itemProps4.xml><?xml version="1.0" encoding="utf-8"?>
<ds:datastoreItem xmlns:ds="http://schemas.openxmlformats.org/officeDocument/2006/customXml" ds:itemID="{B6E8BB4B-4FD9-4A73-AAF7-96399FAA26D0}"/>
</file>

<file path=docProps/app.xml><?xml version="1.0" encoding="utf-8"?>
<Properties xmlns="http://schemas.openxmlformats.org/officeDocument/2006/extended-properties" xmlns:vt="http://schemas.openxmlformats.org/officeDocument/2006/docPropsVTypes">
  <Template>TM10001105[[fn=Crop]]</Template>
  <TotalTime>4586</TotalTime>
  <Words>2676</Words>
  <Application>Microsoft Office PowerPoint</Application>
  <PresentationFormat>Widescreen</PresentationFormat>
  <Paragraphs>363</Paragraphs>
  <Slides>50</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Franklin Gothic Book</vt:lpstr>
      <vt:lpstr>Rockwell</vt:lpstr>
      <vt:lpstr>Wingdings</vt:lpstr>
      <vt:lpstr>Crop</vt:lpstr>
      <vt:lpstr>Advocating for  Harm Reduction:  It’s Really Not Controversial</vt:lpstr>
      <vt:lpstr>Who are we?</vt:lpstr>
      <vt:lpstr>Who are we?</vt:lpstr>
      <vt:lpstr>Checking in…</vt:lpstr>
      <vt:lpstr>PowerPoint Presentation</vt:lpstr>
      <vt:lpstr>Harm Reduction is more than just risk reduction</vt:lpstr>
      <vt:lpstr>Harm Reduction is realistic</vt:lpstr>
      <vt:lpstr>Harm Reduction as a peer</vt:lpstr>
      <vt:lpstr>Harm Reduction as a peer</vt:lpstr>
      <vt:lpstr>Why advocate for Harm Reduction?</vt:lpstr>
      <vt:lpstr>Why advocate for Harm Reduction?</vt:lpstr>
      <vt:lpstr>Why advocate for Harm Reduction?</vt:lpstr>
      <vt:lpstr>Why advocate for Harm Reduction?</vt:lpstr>
      <vt:lpstr>Why advocate for Harm Reduction?</vt:lpstr>
      <vt:lpstr>Why advocate for Harm Reduction?</vt:lpstr>
      <vt:lpstr>Why advocate for Harm Reduction?</vt:lpstr>
      <vt:lpstr>Why advocate for Harm Reduction?</vt:lpstr>
      <vt:lpstr>Why advocate for Harm Reduction?</vt:lpstr>
      <vt:lpstr>Why advocate for Harm Reduction?</vt:lpstr>
      <vt:lpstr>Support for HR policy change in Maryland the last 25 years</vt:lpstr>
      <vt:lpstr>Other things to advocate for</vt:lpstr>
      <vt:lpstr>Fundamental to harm reduction</vt:lpstr>
      <vt:lpstr>Different models of harm reduction programming</vt:lpstr>
      <vt:lpstr>Fixed Site Model</vt:lpstr>
      <vt:lpstr>Brick-and-mortar services</vt:lpstr>
      <vt:lpstr>Brick-and-mortar services</vt:lpstr>
      <vt:lpstr>What do you call a syringe service program with chairs?</vt:lpstr>
      <vt:lpstr>Let the drug use out of the bathrooms (and alleyways, and abandoned houses…)</vt:lpstr>
      <vt:lpstr>Fundamental to harm reduction</vt:lpstr>
      <vt:lpstr>What is advocacy?</vt:lpstr>
      <vt:lpstr>What is advocacy?</vt:lpstr>
      <vt:lpstr>What is advocacy?</vt:lpstr>
      <vt:lpstr>What is advocacy?</vt:lpstr>
      <vt:lpstr>What is advocacy?</vt:lpstr>
      <vt:lpstr>Legislative advocacy</vt:lpstr>
      <vt:lpstr>How a bill becomes a law in MD</vt:lpstr>
      <vt:lpstr>How a bill becomes a law in MD</vt:lpstr>
      <vt:lpstr>Touchpoints in the system to be an effective advocate</vt:lpstr>
      <vt:lpstr>Touchpoints in the system to be an effective advocate</vt:lpstr>
      <vt:lpstr>Touchpoints in the system to be an effective advocate</vt:lpstr>
      <vt:lpstr>Touchpoints in the system to be an effective advocate</vt:lpstr>
      <vt:lpstr>Story  +  Talking Point  +  Ask</vt:lpstr>
      <vt:lpstr>Be strategic!</vt:lpstr>
      <vt:lpstr>Harford County example</vt:lpstr>
      <vt:lpstr>Harford County example</vt:lpstr>
      <vt:lpstr>Harford County example</vt:lpstr>
      <vt:lpstr>Harford County example</vt:lpstr>
      <vt:lpstr>Harford County example</vt:lpstr>
      <vt:lpstr>Harford County example</vt:lpstr>
      <vt:lpstr>How can I get involved?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Advocating for  Harm Reduction:  It’s Really Not Controversial</dc:title>
  <dc:creator>Tricia Christensen</dc:creator>
  <cp:lastModifiedBy>Tricia Christensen</cp:lastModifiedBy>
  <cp:revision>91</cp:revision>
  <dcterms:created xsi:type="dcterms:W3CDTF">2019-04-02T18:57:40Z</dcterms:created>
  <dcterms:modified xsi:type="dcterms:W3CDTF">2019-05-13T18:37:06Z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0x0101006FA243C363007F4F827DB51D02034FC2</vt:lpwstr>
  </property>
  <property fmtid="{D5CDD505-2E9C-101B-9397-08002B2CF9AE}" pid="3" name="_dlc_DocIdItemGuid">
    <vt:lpwstr>ea10eebf-8715-4dba-80d4-e40b93e248ff</vt:lpwstr>
  </property>
</Properties>
</file>